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67" r:id="rId3"/>
    <p:sldId id="268" r:id="rId4"/>
    <p:sldId id="270" r:id="rId5"/>
    <p:sldId id="256" r:id="rId6"/>
    <p:sldId id="257" r:id="rId7"/>
    <p:sldId id="258" r:id="rId8"/>
    <p:sldId id="259" r:id="rId9"/>
    <p:sldId id="260" r:id="rId10"/>
    <p:sldId id="261" r:id="rId11"/>
    <p:sldId id="263" r:id="rId12"/>
    <p:sldId id="262" r:id="rId13"/>
    <p:sldId id="269" r:id="rId14"/>
    <p:sldId id="265" r:id="rId1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oleObject" Target="file:///D:\New%20folder\Biopama\Rapport\Restitution\Graphiques%20synth&#232;se_r&#233;sultats%20IMET_Burundi.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New%20folder\Biopama\Rapport\Restitution\Graphiques%20synth&#232;se_r&#233;sultats%20IMET_Burundi.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D:\New%20folder\Biopama\Rapport\Restitution\Graphiques%20synth&#232;se_r&#233;sultats%20IMET_Burundi.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D:\New%20folder\Biopama\Rapport\Restitution\Graphiques%20synth&#232;se_r&#233;sultats%20IMET_Burundi.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file:///D:\New%20folder\Biopama\Rapport\Restitution\Graphiques%20synth&#232;se_r&#233;sultats%20IMET_Burundi.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D:\New%20folder\Biopama\Rapport\Restitution\Graphiques%20synth&#232;se_r&#233;sultats%20IMET_Burundi.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D:\New%20folder\Biopama\Rapport\Restitution\Graphiques%20synth&#232;se_r&#233;sultats%20IMET_Burundi.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1.5493000874890583E-2"/>
          <c:y val="1.3888888888888892E-2"/>
        </c:manualLayout>
      </c:layout>
      <c:overlay val="0"/>
      <c:txPr>
        <a:bodyPr rot="0" vert="horz" anchor="t" anchorCtr="0"/>
        <a:lstStyle/>
        <a:p>
          <a:pPr>
            <a:defRPr/>
          </a:pPr>
          <a:endParaRPr lang="fr-FR"/>
        </a:p>
      </c:txPr>
    </c:title>
    <c:autoTitleDeleted val="0"/>
    <c:plotArea>
      <c:layout>
        <c:manualLayout>
          <c:layoutTarget val="inner"/>
          <c:xMode val="edge"/>
          <c:yMode val="edge"/>
          <c:x val="0.33561373578302717"/>
          <c:y val="0.11253900554097404"/>
          <c:w val="0.4398838582677167"/>
          <c:h val="0.73313976377952761"/>
        </c:manualLayout>
      </c:layout>
      <c:radarChart>
        <c:radarStyle val="marker"/>
        <c:varyColors val="0"/>
        <c:ser>
          <c:idx val="0"/>
          <c:order val="0"/>
          <c:tx>
            <c:strRef>
              <c:f>Contexte!$D$3</c:f>
              <c:strCache>
                <c:ptCount val="1"/>
                <c:pt idx="0">
                  <c:v>Contexte</c:v>
                </c:pt>
              </c:strCache>
            </c:strRef>
          </c:tx>
          <c:spPr>
            <a:ln w="38100">
              <a:solidFill>
                <a:srgbClr val="FFFF00"/>
              </a:solidFill>
            </a:ln>
          </c:spPr>
          <c:marker>
            <c:symbol val="none"/>
          </c:marker>
          <c:cat>
            <c:strRef>
              <c:f>Contexte!$C$4:$C$17</c:f>
              <c:strCache>
                <c:ptCount val="14"/>
                <c:pt idx="0">
                  <c:v>PN Rusizi</c:v>
                </c:pt>
                <c:pt idx="1">
                  <c:v>PP Makamba</c:v>
                </c:pt>
                <c:pt idx="2">
                  <c:v>PN Kibira</c:v>
                </c:pt>
                <c:pt idx="3">
                  <c:v>PP Gisagara</c:v>
                </c:pt>
                <c:pt idx="4">
                  <c:v>RN Rumonge</c:v>
                </c:pt>
                <c:pt idx="5">
                  <c:v>PAPN</c:v>
                </c:pt>
                <c:pt idx="6">
                  <c:v>RN Vyanda</c:v>
                </c:pt>
                <c:pt idx="7">
                  <c:v>Chutes Karera</c:v>
                </c:pt>
                <c:pt idx="8">
                  <c:v>PN Ruvubu</c:v>
                </c:pt>
                <c:pt idx="9">
                  <c:v>RN Kigwena</c:v>
                </c:pt>
                <c:pt idx="10">
                  <c:v>RN Monge</c:v>
                </c:pt>
                <c:pt idx="11">
                  <c:v>Failles Nyakazu</c:v>
                </c:pt>
                <c:pt idx="12">
                  <c:v>RN Malagarazi</c:v>
                </c:pt>
                <c:pt idx="13">
                  <c:v>RNF Bururi</c:v>
                </c:pt>
              </c:strCache>
            </c:strRef>
          </c:cat>
          <c:val>
            <c:numRef>
              <c:f>Contexte!$D$4:$D$17</c:f>
              <c:numCache>
                <c:formatCode>General</c:formatCode>
                <c:ptCount val="14"/>
                <c:pt idx="0">
                  <c:v>13.3</c:v>
                </c:pt>
                <c:pt idx="1">
                  <c:v>14</c:v>
                </c:pt>
                <c:pt idx="2">
                  <c:v>16.8</c:v>
                </c:pt>
                <c:pt idx="3">
                  <c:v>18.2</c:v>
                </c:pt>
                <c:pt idx="4">
                  <c:v>18.2</c:v>
                </c:pt>
                <c:pt idx="5">
                  <c:v>23.9</c:v>
                </c:pt>
                <c:pt idx="6">
                  <c:v>27.6</c:v>
                </c:pt>
                <c:pt idx="7">
                  <c:v>27.9</c:v>
                </c:pt>
                <c:pt idx="8">
                  <c:v>28.3</c:v>
                </c:pt>
                <c:pt idx="9">
                  <c:v>29.3</c:v>
                </c:pt>
                <c:pt idx="10">
                  <c:v>29.8</c:v>
                </c:pt>
                <c:pt idx="11">
                  <c:v>31.1</c:v>
                </c:pt>
                <c:pt idx="12">
                  <c:v>32.800000000000011</c:v>
                </c:pt>
                <c:pt idx="13">
                  <c:v>36.200000000000003</c:v>
                </c:pt>
              </c:numCache>
            </c:numRef>
          </c:val>
        </c:ser>
        <c:dLbls>
          <c:showLegendKey val="0"/>
          <c:showVal val="0"/>
          <c:showCatName val="0"/>
          <c:showSerName val="0"/>
          <c:showPercent val="0"/>
          <c:showBubbleSize val="0"/>
        </c:dLbls>
        <c:axId val="78783232"/>
        <c:axId val="78784768"/>
      </c:radarChart>
      <c:catAx>
        <c:axId val="78783232"/>
        <c:scaling>
          <c:orientation val="minMax"/>
        </c:scaling>
        <c:delete val="0"/>
        <c:axPos val="b"/>
        <c:majorGridlines/>
        <c:numFmt formatCode="dd/mm/yyyy" sourceLinked="0"/>
        <c:majorTickMark val="out"/>
        <c:minorTickMark val="none"/>
        <c:tickLblPos val="nextTo"/>
        <c:crossAx val="78784768"/>
        <c:crosses val="autoZero"/>
        <c:auto val="1"/>
        <c:lblAlgn val="ctr"/>
        <c:lblOffset val="100"/>
        <c:noMultiLvlLbl val="0"/>
      </c:catAx>
      <c:valAx>
        <c:axId val="78784768"/>
        <c:scaling>
          <c:orientation val="minMax"/>
          <c:max val="100"/>
        </c:scaling>
        <c:delete val="0"/>
        <c:axPos val="l"/>
        <c:majorGridlines/>
        <c:numFmt formatCode="General" sourceLinked="1"/>
        <c:majorTickMark val="cross"/>
        <c:minorTickMark val="none"/>
        <c:tickLblPos val="nextTo"/>
        <c:crossAx val="78783232"/>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9.4166666666666322E-3"/>
          <c:y val="2.3148148148148147E-2"/>
        </c:manualLayout>
      </c:layout>
      <c:overlay val="0"/>
    </c:title>
    <c:autoTitleDeleted val="0"/>
    <c:plotArea>
      <c:layout>
        <c:manualLayout>
          <c:layoutTarget val="inner"/>
          <c:xMode val="edge"/>
          <c:yMode val="edge"/>
          <c:x val="0.33561373578302717"/>
          <c:y val="9.7816418780985709E-2"/>
          <c:w val="0.45377274715660548"/>
          <c:h val="0.75628791192767564"/>
        </c:manualLayout>
      </c:layout>
      <c:radarChart>
        <c:radarStyle val="marker"/>
        <c:varyColors val="0"/>
        <c:ser>
          <c:idx val="0"/>
          <c:order val="0"/>
          <c:tx>
            <c:strRef>
              <c:f>Planification!$E$3</c:f>
              <c:strCache>
                <c:ptCount val="1"/>
                <c:pt idx="0">
                  <c:v>Planification</c:v>
                </c:pt>
              </c:strCache>
            </c:strRef>
          </c:tx>
          <c:spPr>
            <a:ln w="38100">
              <a:solidFill>
                <a:schemeClr val="bg1">
                  <a:lumMod val="50000"/>
                </a:schemeClr>
              </a:solidFill>
            </a:ln>
          </c:spPr>
          <c:marker>
            <c:symbol val="none"/>
          </c:marker>
          <c:cat>
            <c:strRef>
              <c:f>Planification!$C$4:$C$17</c:f>
              <c:strCache>
                <c:ptCount val="14"/>
                <c:pt idx="0">
                  <c:v>RN Vyanda</c:v>
                </c:pt>
                <c:pt idx="1">
                  <c:v>Failles Nyakazu</c:v>
                </c:pt>
                <c:pt idx="2">
                  <c:v>PP Makamba</c:v>
                </c:pt>
                <c:pt idx="3">
                  <c:v>RN Kigwena</c:v>
                </c:pt>
                <c:pt idx="4">
                  <c:v>PP Gisagara</c:v>
                </c:pt>
                <c:pt idx="5">
                  <c:v>Chutes Karera</c:v>
                </c:pt>
                <c:pt idx="6">
                  <c:v>RN Monge</c:v>
                </c:pt>
                <c:pt idx="7">
                  <c:v>PN Rusizi</c:v>
                </c:pt>
                <c:pt idx="8">
                  <c:v>PAPN</c:v>
                </c:pt>
                <c:pt idx="9">
                  <c:v>RN Rumonge</c:v>
                </c:pt>
                <c:pt idx="10">
                  <c:v>RN Malagarazi</c:v>
                </c:pt>
                <c:pt idx="11">
                  <c:v>PN Ruvubu</c:v>
                </c:pt>
                <c:pt idx="12">
                  <c:v>PN Kibira</c:v>
                </c:pt>
                <c:pt idx="13">
                  <c:v>RNF Bururi</c:v>
                </c:pt>
              </c:strCache>
            </c:strRef>
          </c:cat>
          <c:val>
            <c:numRef>
              <c:f>Planification!$E$4:$E$17</c:f>
              <c:numCache>
                <c:formatCode>General</c:formatCode>
                <c:ptCount val="14"/>
                <c:pt idx="0">
                  <c:v>32.6</c:v>
                </c:pt>
                <c:pt idx="1">
                  <c:v>35.6</c:v>
                </c:pt>
                <c:pt idx="2">
                  <c:v>36.6</c:v>
                </c:pt>
                <c:pt idx="3">
                  <c:v>36.800000000000011</c:v>
                </c:pt>
                <c:pt idx="4">
                  <c:v>37.200000000000003</c:v>
                </c:pt>
                <c:pt idx="5">
                  <c:v>38.700000000000003</c:v>
                </c:pt>
                <c:pt idx="6">
                  <c:v>38.800000000000011</c:v>
                </c:pt>
                <c:pt idx="7">
                  <c:v>38.9</c:v>
                </c:pt>
                <c:pt idx="8">
                  <c:v>44.1</c:v>
                </c:pt>
                <c:pt idx="9">
                  <c:v>48.4</c:v>
                </c:pt>
                <c:pt idx="10">
                  <c:v>51.5</c:v>
                </c:pt>
                <c:pt idx="11">
                  <c:v>53.1</c:v>
                </c:pt>
                <c:pt idx="12">
                  <c:v>63.9</c:v>
                </c:pt>
                <c:pt idx="13">
                  <c:v>67</c:v>
                </c:pt>
              </c:numCache>
            </c:numRef>
          </c:val>
        </c:ser>
        <c:dLbls>
          <c:showLegendKey val="0"/>
          <c:showVal val="0"/>
          <c:showCatName val="0"/>
          <c:showSerName val="0"/>
          <c:showPercent val="0"/>
          <c:showBubbleSize val="0"/>
        </c:dLbls>
        <c:axId val="78834688"/>
        <c:axId val="81793792"/>
      </c:radarChart>
      <c:catAx>
        <c:axId val="78834688"/>
        <c:scaling>
          <c:orientation val="minMax"/>
        </c:scaling>
        <c:delete val="0"/>
        <c:axPos val="b"/>
        <c:majorGridlines/>
        <c:majorTickMark val="out"/>
        <c:minorTickMark val="none"/>
        <c:tickLblPos val="nextTo"/>
        <c:crossAx val="81793792"/>
        <c:crosses val="autoZero"/>
        <c:auto val="1"/>
        <c:lblAlgn val="ctr"/>
        <c:lblOffset val="100"/>
        <c:noMultiLvlLbl val="0"/>
      </c:catAx>
      <c:valAx>
        <c:axId val="81793792"/>
        <c:scaling>
          <c:orientation val="minMax"/>
          <c:max val="100"/>
        </c:scaling>
        <c:delete val="0"/>
        <c:axPos val="l"/>
        <c:majorGridlines/>
        <c:numFmt formatCode="General" sourceLinked="1"/>
        <c:majorTickMark val="cross"/>
        <c:minorTickMark val="none"/>
        <c:tickLblPos val="nextTo"/>
        <c:crossAx val="78834688"/>
        <c:crosses val="autoZero"/>
        <c:crossBetween val="between"/>
        <c:majorUnit val="20"/>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1.6243732245333745E-3"/>
          <c:y val="3.3036995221085622E-2"/>
        </c:manualLayout>
      </c:layout>
      <c:overlay val="0"/>
    </c:title>
    <c:autoTitleDeleted val="0"/>
    <c:plotArea>
      <c:layout>
        <c:manualLayout>
          <c:layoutTarget val="inner"/>
          <c:xMode val="edge"/>
          <c:yMode val="edge"/>
          <c:x val="0.33561373578302717"/>
          <c:y val="9.4020487022455523E-2"/>
          <c:w val="0.45099496937882777"/>
          <c:h val="0.75165828229804632"/>
        </c:manualLayout>
      </c:layout>
      <c:radarChart>
        <c:radarStyle val="marker"/>
        <c:varyColors val="0"/>
        <c:ser>
          <c:idx val="0"/>
          <c:order val="0"/>
          <c:tx>
            <c:strRef>
              <c:f>Intrant!$F$3</c:f>
              <c:strCache>
                <c:ptCount val="1"/>
                <c:pt idx="0">
                  <c:v>Intrants</c:v>
                </c:pt>
              </c:strCache>
            </c:strRef>
          </c:tx>
          <c:spPr>
            <a:ln w="38100">
              <a:solidFill>
                <a:srgbClr val="FFC000"/>
              </a:solidFill>
            </a:ln>
          </c:spPr>
          <c:marker>
            <c:symbol val="none"/>
          </c:marker>
          <c:cat>
            <c:strRef>
              <c:f>Intrant!$C$4:$C$17</c:f>
              <c:strCache>
                <c:ptCount val="14"/>
                <c:pt idx="0">
                  <c:v>RN Vyanda</c:v>
                </c:pt>
                <c:pt idx="1">
                  <c:v>Failles Nyakazu</c:v>
                </c:pt>
                <c:pt idx="2">
                  <c:v>RN Kigwena</c:v>
                </c:pt>
                <c:pt idx="3">
                  <c:v>PN Rusizi</c:v>
                </c:pt>
                <c:pt idx="4">
                  <c:v>RN Monge</c:v>
                </c:pt>
                <c:pt idx="5">
                  <c:v>PAPN</c:v>
                </c:pt>
                <c:pt idx="6">
                  <c:v>RN Malagarazi</c:v>
                </c:pt>
                <c:pt idx="7">
                  <c:v>PP Makamba</c:v>
                </c:pt>
                <c:pt idx="8">
                  <c:v>PN Ruvubu</c:v>
                </c:pt>
                <c:pt idx="9">
                  <c:v>Chutes Karera</c:v>
                </c:pt>
                <c:pt idx="10">
                  <c:v>PP Gisagara</c:v>
                </c:pt>
                <c:pt idx="11">
                  <c:v>PN Kibira</c:v>
                </c:pt>
                <c:pt idx="12">
                  <c:v>RN Rumonge</c:v>
                </c:pt>
                <c:pt idx="13">
                  <c:v>RNF Bururi</c:v>
                </c:pt>
              </c:strCache>
            </c:strRef>
          </c:cat>
          <c:val>
            <c:numRef>
              <c:f>Intrant!$F$4:$F$17</c:f>
              <c:numCache>
                <c:formatCode>General</c:formatCode>
                <c:ptCount val="14"/>
                <c:pt idx="0">
                  <c:v>24.7</c:v>
                </c:pt>
                <c:pt idx="1">
                  <c:v>27</c:v>
                </c:pt>
                <c:pt idx="2">
                  <c:v>28.3</c:v>
                </c:pt>
                <c:pt idx="3">
                  <c:v>30.9</c:v>
                </c:pt>
                <c:pt idx="4">
                  <c:v>32.300000000000011</c:v>
                </c:pt>
                <c:pt idx="5">
                  <c:v>32.700000000000003</c:v>
                </c:pt>
                <c:pt idx="6">
                  <c:v>33.300000000000011</c:v>
                </c:pt>
                <c:pt idx="7">
                  <c:v>33.300000000000011</c:v>
                </c:pt>
                <c:pt idx="8">
                  <c:v>34.9</c:v>
                </c:pt>
                <c:pt idx="9">
                  <c:v>35.300000000000011</c:v>
                </c:pt>
                <c:pt idx="10">
                  <c:v>36.200000000000003</c:v>
                </c:pt>
                <c:pt idx="11">
                  <c:v>37.6</c:v>
                </c:pt>
                <c:pt idx="12">
                  <c:v>38.4</c:v>
                </c:pt>
                <c:pt idx="13">
                  <c:v>60.4</c:v>
                </c:pt>
              </c:numCache>
            </c:numRef>
          </c:val>
        </c:ser>
        <c:dLbls>
          <c:showLegendKey val="0"/>
          <c:showVal val="0"/>
          <c:showCatName val="0"/>
          <c:showSerName val="0"/>
          <c:showPercent val="0"/>
          <c:showBubbleSize val="0"/>
        </c:dLbls>
        <c:axId val="81822848"/>
        <c:axId val="81824384"/>
      </c:radarChart>
      <c:catAx>
        <c:axId val="81822848"/>
        <c:scaling>
          <c:orientation val="minMax"/>
        </c:scaling>
        <c:delete val="0"/>
        <c:axPos val="b"/>
        <c:majorGridlines/>
        <c:majorTickMark val="out"/>
        <c:minorTickMark val="none"/>
        <c:tickLblPos val="nextTo"/>
        <c:crossAx val="81824384"/>
        <c:crosses val="autoZero"/>
        <c:auto val="1"/>
        <c:lblAlgn val="ctr"/>
        <c:lblOffset val="100"/>
        <c:noMultiLvlLbl val="0"/>
      </c:catAx>
      <c:valAx>
        <c:axId val="81824384"/>
        <c:scaling>
          <c:orientation val="minMax"/>
          <c:max val="100"/>
        </c:scaling>
        <c:delete val="0"/>
        <c:axPos val="l"/>
        <c:majorGridlines/>
        <c:numFmt formatCode="General" sourceLinked="1"/>
        <c:majorTickMark val="cross"/>
        <c:minorTickMark val="none"/>
        <c:tickLblPos val="nextTo"/>
        <c:crossAx val="81822848"/>
        <c:crosses val="autoZero"/>
        <c:crossBetween val="between"/>
        <c:majorUnit val="20"/>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3.8541119860017806E-3"/>
          <c:y val="2.3148148148148147E-2"/>
        </c:manualLayout>
      </c:layout>
      <c:overlay val="0"/>
    </c:title>
    <c:autoTitleDeleted val="0"/>
    <c:plotArea>
      <c:layout>
        <c:manualLayout>
          <c:layoutTarget val="inner"/>
          <c:xMode val="edge"/>
          <c:yMode val="edge"/>
          <c:x val="0.33561373578302717"/>
          <c:y val="0.11633493729950421"/>
          <c:w val="0.4398838582677167"/>
          <c:h val="0.73313976377952761"/>
        </c:manualLayout>
      </c:layout>
      <c:radarChart>
        <c:radarStyle val="marker"/>
        <c:varyColors val="0"/>
        <c:ser>
          <c:idx val="0"/>
          <c:order val="0"/>
          <c:tx>
            <c:strRef>
              <c:f>Processus!$G$3</c:f>
              <c:strCache>
                <c:ptCount val="1"/>
                <c:pt idx="0">
                  <c:v>Processus</c:v>
                </c:pt>
              </c:strCache>
            </c:strRef>
          </c:tx>
          <c:marker>
            <c:symbol val="none"/>
          </c:marker>
          <c:cat>
            <c:strRef>
              <c:f>Processus!$C$4:$C$17</c:f>
              <c:strCache>
                <c:ptCount val="14"/>
                <c:pt idx="0">
                  <c:v>PP Gisagara</c:v>
                </c:pt>
                <c:pt idx="1">
                  <c:v>RN Kigwena</c:v>
                </c:pt>
                <c:pt idx="2">
                  <c:v>RN Vyanda</c:v>
                </c:pt>
                <c:pt idx="3">
                  <c:v>PP Makamba</c:v>
                </c:pt>
                <c:pt idx="4">
                  <c:v>Failles Nyakazu</c:v>
                </c:pt>
                <c:pt idx="5">
                  <c:v>RN Monge</c:v>
                </c:pt>
                <c:pt idx="6">
                  <c:v>PN Rusizi</c:v>
                </c:pt>
                <c:pt idx="7">
                  <c:v>PN Ruvubu</c:v>
                </c:pt>
                <c:pt idx="8">
                  <c:v>RN Rumonge</c:v>
                </c:pt>
                <c:pt idx="9">
                  <c:v>RN Malagarazi</c:v>
                </c:pt>
                <c:pt idx="10">
                  <c:v>Chutes Karera</c:v>
                </c:pt>
                <c:pt idx="11">
                  <c:v>PAPN</c:v>
                </c:pt>
                <c:pt idx="12">
                  <c:v>PN Kibira</c:v>
                </c:pt>
                <c:pt idx="13">
                  <c:v>RNF Bururi</c:v>
                </c:pt>
              </c:strCache>
            </c:strRef>
          </c:cat>
          <c:val>
            <c:numRef>
              <c:f>Processus!$G$4:$G$17</c:f>
              <c:numCache>
                <c:formatCode>General</c:formatCode>
                <c:ptCount val="14"/>
                <c:pt idx="0">
                  <c:v>26.2</c:v>
                </c:pt>
                <c:pt idx="1">
                  <c:v>28.3</c:v>
                </c:pt>
                <c:pt idx="2">
                  <c:v>29.2</c:v>
                </c:pt>
                <c:pt idx="3">
                  <c:v>31.4</c:v>
                </c:pt>
                <c:pt idx="4">
                  <c:v>32.5</c:v>
                </c:pt>
                <c:pt idx="5">
                  <c:v>34.800000000000011</c:v>
                </c:pt>
                <c:pt idx="6">
                  <c:v>35.200000000000003</c:v>
                </c:pt>
                <c:pt idx="7">
                  <c:v>40.700000000000003</c:v>
                </c:pt>
                <c:pt idx="8">
                  <c:v>41</c:v>
                </c:pt>
                <c:pt idx="9">
                  <c:v>41.6</c:v>
                </c:pt>
                <c:pt idx="10">
                  <c:v>41.8</c:v>
                </c:pt>
                <c:pt idx="11">
                  <c:v>43.4</c:v>
                </c:pt>
                <c:pt idx="12">
                  <c:v>44.1</c:v>
                </c:pt>
                <c:pt idx="13">
                  <c:v>55.6</c:v>
                </c:pt>
              </c:numCache>
            </c:numRef>
          </c:val>
        </c:ser>
        <c:dLbls>
          <c:showLegendKey val="0"/>
          <c:showVal val="0"/>
          <c:showCatName val="0"/>
          <c:showSerName val="0"/>
          <c:showPercent val="0"/>
          <c:showBubbleSize val="0"/>
        </c:dLbls>
        <c:axId val="81841152"/>
        <c:axId val="82391808"/>
      </c:radarChart>
      <c:catAx>
        <c:axId val="81841152"/>
        <c:scaling>
          <c:orientation val="minMax"/>
        </c:scaling>
        <c:delete val="0"/>
        <c:axPos val="b"/>
        <c:majorGridlines/>
        <c:majorTickMark val="out"/>
        <c:minorTickMark val="none"/>
        <c:tickLblPos val="nextTo"/>
        <c:crossAx val="82391808"/>
        <c:crosses val="autoZero"/>
        <c:auto val="1"/>
        <c:lblAlgn val="ctr"/>
        <c:lblOffset val="100"/>
        <c:noMultiLvlLbl val="0"/>
      </c:catAx>
      <c:valAx>
        <c:axId val="82391808"/>
        <c:scaling>
          <c:orientation val="minMax"/>
          <c:max val="100"/>
        </c:scaling>
        <c:delete val="0"/>
        <c:axPos val="l"/>
        <c:majorGridlines/>
        <c:numFmt formatCode="General" sourceLinked="1"/>
        <c:majorTickMark val="cross"/>
        <c:minorTickMark val="none"/>
        <c:tickLblPos val="nextTo"/>
        <c:crossAx val="81841152"/>
        <c:crosses val="autoZero"/>
        <c:crossBetween val="between"/>
        <c:majorUnit val="20"/>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2.2225782823658414E-3"/>
          <c:y val="2.7210708051619389E-2"/>
        </c:manualLayout>
      </c:layout>
      <c:overlay val="0"/>
    </c:title>
    <c:autoTitleDeleted val="0"/>
    <c:plotArea>
      <c:layout>
        <c:manualLayout>
          <c:layoutTarget val="inner"/>
          <c:xMode val="edge"/>
          <c:yMode val="edge"/>
          <c:x val="0.33561373578302717"/>
          <c:y val="9.8650116652085174E-2"/>
          <c:w val="0.44821719160104989"/>
          <c:h val="0.74702865266841678"/>
        </c:manualLayout>
      </c:layout>
      <c:radarChart>
        <c:radarStyle val="marker"/>
        <c:varyColors val="0"/>
        <c:ser>
          <c:idx val="0"/>
          <c:order val="0"/>
          <c:tx>
            <c:strRef>
              <c:f>Résultats!$H$3</c:f>
              <c:strCache>
                <c:ptCount val="1"/>
                <c:pt idx="0">
                  <c:v>Résultats</c:v>
                </c:pt>
              </c:strCache>
            </c:strRef>
          </c:tx>
          <c:spPr>
            <a:ln w="38100">
              <a:solidFill>
                <a:srgbClr val="92D050"/>
              </a:solidFill>
            </a:ln>
          </c:spPr>
          <c:marker>
            <c:symbol val="none"/>
          </c:marker>
          <c:cat>
            <c:strRef>
              <c:f>Résultats!$C$4:$C$17</c:f>
              <c:strCache>
                <c:ptCount val="14"/>
                <c:pt idx="0">
                  <c:v>RN Monge</c:v>
                </c:pt>
                <c:pt idx="1">
                  <c:v>PP Gisagara</c:v>
                </c:pt>
                <c:pt idx="2">
                  <c:v>RN Malagarazi</c:v>
                </c:pt>
                <c:pt idx="3">
                  <c:v>PP Makamba</c:v>
                </c:pt>
                <c:pt idx="4">
                  <c:v>RN Vyanda</c:v>
                </c:pt>
                <c:pt idx="5">
                  <c:v>Failles Nyakazu</c:v>
                </c:pt>
                <c:pt idx="6">
                  <c:v>RN Kigwena</c:v>
                </c:pt>
                <c:pt idx="7">
                  <c:v>PN Rusizi</c:v>
                </c:pt>
                <c:pt idx="8">
                  <c:v>Chutes Karera</c:v>
                </c:pt>
                <c:pt idx="9">
                  <c:v>PN Ruvubu</c:v>
                </c:pt>
                <c:pt idx="10">
                  <c:v>PAPN</c:v>
                </c:pt>
                <c:pt idx="11">
                  <c:v>PN Kibira</c:v>
                </c:pt>
                <c:pt idx="12">
                  <c:v>RN Rumonge</c:v>
                </c:pt>
                <c:pt idx="13">
                  <c:v>RNF Bururi</c:v>
                </c:pt>
              </c:strCache>
            </c:strRef>
          </c:cat>
          <c:val>
            <c:numRef>
              <c:f>Résultats!$H$4:$H$17</c:f>
              <c:numCache>
                <c:formatCode>General</c:formatCode>
                <c:ptCount val="14"/>
                <c:pt idx="0">
                  <c:v>33.300000000000011</c:v>
                </c:pt>
                <c:pt idx="1">
                  <c:v>33.300000000000011</c:v>
                </c:pt>
                <c:pt idx="2">
                  <c:v>33.300000000000011</c:v>
                </c:pt>
                <c:pt idx="3">
                  <c:v>33.300000000000011</c:v>
                </c:pt>
                <c:pt idx="4">
                  <c:v>33.300000000000011</c:v>
                </c:pt>
                <c:pt idx="5">
                  <c:v>36.700000000000003</c:v>
                </c:pt>
                <c:pt idx="6">
                  <c:v>36.700000000000003</c:v>
                </c:pt>
                <c:pt idx="7">
                  <c:v>40</c:v>
                </c:pt>
                <c:pt idx="8">
                  <c:v>44.4</c:v>
                </c:pt>
                <c:pt idx="9">
                  <c:v>46</c:v>
                </c:pt>
                <c:pt idx="10">
                  <c:v>46.7</c:v>
                </c:pt>
                <c:pt idx="11">
                  <c:v>46.7</c:v>
                </c:pt>
                <c:pt idx="12">
                  <c:v>47.5</c:v>
                </c:pt>
                <c:pt idx="13">
                  <c:v>66.7</c:v>
                </c:pt>
              </c:numCache>
            </c:numRef>
          </c:val>
        </c:ser>
        <c:dLbls>
          <c:showLegendKey val="0"/>
          <c:showVal val="0"/>
          <c:showCatName val="0"/>
          <c:showSerName val="0"/>
          <c:showPercent val="0"/>
          <c:showBubbleSize val="0"/>
        </c:dLbls>
        <c:axId val="82422016"/>
        <c:axId val="82423808"/>
      </c:radarChart>
      <c:catAx>
        <c:axId val="82422016"/>
        <c:scaling>
          <c:orientation val="minMax"/>
        </c:scaling>
        <c:delete val="0"/>
        <c:axPos val="b"/>
        <c:majorGridlines/>
        <c:majorTickMark val="out"/>
        <c:minorTickMark val="none"/>
        <c:tickLblPos val="nextTo"/>
        <c:crossAx val="82423808"/>
        <c:crosses val="autoZero"/>
        <c:auto val="1"/>
        <c:lblAlgn val="ctr"/>
        <c:lblOffset val="100"/>
        <c:noMultiLvlLbl val="0"/>
      </c:catAx>
      <c:valAx>
        <c:axId val="82423808"/>
        <c:scaling>
          <c:orientation val="minMax"/>
          <c:max val="100"/>
        </c:scaling>
        <c:delete val="0"/>
        <c:axPos val="l"/>
        <c:majorGridlines/>
        <c:numFmt formatCode="General" sourceLinked="1"/>
        <c:majorTickMark val="cross"/>
        <c:minorTickMark val="none"/>
        <c:tickLblPos val="nextTo"/>
        <c:crossAx val="82422016"/>
        <c:crosses val="autoZero"/>
        <c:crossBetween val="between"/>
        <c:majorUnit val="20"/>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layout>
        <c:manualLayout>
          <c:xMode val="edge"/>
          <c:yMode val="edge"/>
          <c:x val="8.2777777777777502E-3"/>
          <c:y val="2.777777777777779E-2"/>
        </c:manualLayout>
      </c:layout>
      <c:overlay val="0"/>
    </c:title>
    <c:autoTitleDeleted val="0"/>
    <c:plotArea>
      <c:layout>
        <c:manualLayout>
          <c:layoutTarget val="inner"/>
          <c:xMode val="edge"/>
          <c:yMode val="edge"/>
          <c:x val="0.33561373578302717"/>
          <c:y val="0.11253900554097404"/>
          <c:w val="0.4398838582677167"/>
          <c:h val="0.73313976377952761"/>
        </c:manualLayout>
      </c:layout>
      <c:radarChart>
        <c:radarStyle val="marker"/>
        <c:varyColors val="0"/>
        <c:ser>
          <c:idx val="0"/>
          <c:order val="0"/>
          <c:tx>
            <c:strRef>
              <c:f>Effet!$I$3</c:f>
              <c:strCache>
                <c:ptCount val="1"/>
                <c:pt idx="0">
                  <c:v>Effet/Impact</c:v>
                </c:pt>
              </c:strCache>
            </c:strRef>
          </c:tx>
          <c:spPr>
            <a:ln w="38100">
              <a:solidFill>
                <a:srgbClr val="00B050"/>
              </a:solidFill>
            </a:ln>
          </c:spPr>
          <c:marker>
            <c:symbol val="none"/>
          </c:marker>
          <c:cat>
            <c:strRef>
              <c:f>Effet!$C$4:$C$17</c:f>
              <c:strCache>
                <c:ptCount val="14"/>
                <c:pt idx="0">
                  <c:v>RN Monge</c:v>
                </c:pt>
                <c:pt idx="1">
                  <c:v>PP Gisagara</c:v>
                </c:pt>
                <c:pt idx="2">
                  <c:v>RN Malagarazi</c:v>
                </c:pt>
                <c:pt idx="3">
                  <c:v>PAPN</c:v>
                </c:pt>
                <c:pt idx="4">
                  <c:v>PN Kibira</c:v>
                </c:pt>
                <c:pt idx="5">
                  <c:v>PP Makamba</c:v>
                </c:pt>
                <c:pt idx="6">
                  <c:v>PN Rusizi</c:v>
                </c:pt>
                <c:pt idx="7">
                  <c:v>PN Ruvubu</c:v>
                </c:pt>
                <c:pt idx="8">
                  <c:v>RN Vyanda</c:v>
                </c:pt>
                <c:pt idx="9">
                  <c:v>RN Rumonge</c:v>
                </c:pt>
                <c:pt idx="10">
                  <c:v>Failles Nyakazu</c:v>
                </c:pt>
                <c:pt idx="11">
                  <c:v>Chutes Karera</c:v>
                </c:pt>
                <c:pt idx="12">
                  <c:v>RN Kigwena</c:v>
                </c:pt>
                <c:pt idx="13">
                  <c:v>RNF Bururi</c:v>
                </c:pt>
              </c:strCache>
            </c:strRef>
          </c:cat>
          <c:val>
            <c:numRef>
              <c:f>Effet!$I$4:$I$17</c:f>
              <c:numCache>
                <c:formatCode>General</c:formatCode>
                <c:ptCount val="14"/>
                <c:pt idx="0">
                  <c:v>20</c:v>
                </c:pt>
                <c:pt idx="1">
                  <c:v>37.9</c:v>
                </c:pt>
                <c:pt idx="2">
                  <c:v>39.5</c:v>
                </c:pt>
                <c:pt idx="3">
                  <c:v>46.2</c:v>
                </c:pt>
                <c:pt idx="4">
                  <c:v>47.4</c:v>
                </c:pt>
                <c:pt idx="5">
                  <c:v>47.5</c:v>
                </c:pt>
                <c:pt idx="6">
                  <c:v>52.1</c:v>
                </c:pt>
                <c:pt idx="7">
                  <c:v>53.6</c:v>
                </c:pt>
                <c:pt idx="8">
                  <c:v>53.9</c:v>
                </c:pt>
                <c:pt idx="9">
                  <c:v>53.9</c:v>
                </c:pt>
                <c:pt idx="10">
                  <c:v>54.6</c:v>
                </c:pt>
                <c:pt idx="11">
                  <c:v>58.8</c:v>
                </c:pt>
                <c:pt idx="12">
                  <c:v>60</c:v>
                </c:pt>
                <c:pt idx="13">
                  <c:v>77.8</c:v>
                </c:pt>
              </c:numCache>
            </c:numRef>
          </c:val>
        </c:ser>
        <c:dLbls>
          <c:showLegendKey val="0"/>
          <c:showVal val="0"/>
          <c:showCatName val="0"/>
          <c:showSerName val="0"/>
          <c:showPercent val="0"/>
          <c:showBubbleSize val="0"/>
        </c:dLbls>
        <c:axId val="84095360"/>
        <c:axId val="84096896"/>
      </c:radarChart>
      <c:catAx>
        <c:axId val="84095360"/>
        <c:scaling>
          <c:orientation val="minMax"/>
        </c:scaling>
        <c:delete val="0"/>
        <c:axPos val="b"/>
        <c:majorGridlines/>
        <c:majorTickMark val="out"/>
        <c:minorTickMark val="none"/>
        <c:tickLblPos val="nextTo"/>
        <c:crossAx val="84096896"/>
        <c:crosses val="autoZero"/>
        <c:auto val="1"/>
        <c:lblAlgn val="ctr"/>
        <c:lblOffset val="100"/>
        <c:noMultiLvlLbl val="0"/>
      </c:catAx>
      <c:valAx>
        <c:axId val="84096896"/>
        <c:scaling>
          <c:orientation val="minMax"/>
          <c:max val="100"/>
        </c:scaling>
        <c:delete val="0"/>
        <c:axPos val="l"/>
        <c:majorGridlines/>
        <c:numFmt formatCode="General" sourceLinked="1"/>
        <c:majorTickMark val="cross"/>
        <c:minorTickMark val="none"/>
        <c:tickLblPos val="nextTo"/>
        <c:crossAx val="84095360"/>
        <c:crosses val="autoZero"/>
        <c:crossBetween val="between"/>
        <c:majorUnit val="20"/>
      </c:valAx>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Menaces</a:t>
            </a:r>
          </a:p>
        </c:rich>
      </c:tx>
      <c:layout>
        <c:manualLayout>
          <c:xMode val="edge"/>
          <c:yMode val="edge"/>
          <c:x val="0.179075952534758"/>
          <c:y val="2.3738872403560832E-2"/>
        </c:manualLayout>
      </c:layout>
      <c:overlay val="1"/>
    </c:title>
    <c:autoTitleDeleted val="0"/>
    <c:plotArea>
      <c:layout>
        <c:manualLayout>
          <c:layoutTarget val="inner"/>
          <c:xMode val="edge"/>
          <c:yMode val="edge"/>
          <c:x val="0.25994587705361666"/>
          <c:y val="0.2341313270559281"/>
          <c:w val="0.47419545949217545"/>
          <c:h val="0.63460579297024078"/>
        </c:manualLayout>
      </c:layout>
      <c:radarChart>
        <c:radarStyle val="marker"/>
        <c:varyColors val="0"/>
        <c:ser>
          <c:idx val="0"/>
          <c:order val="0"/>
          <c:spPr>
            <a:ln w="38100">
              <a:solidFill>
                <a:srgbClr val="FF0000"/>
              </a:solidFill>
            </a:ln>
          </c:spPr>
          <c:marker>
            <c:symbol val="none"/>
          </c:marker>
          <c:cat>
            <c:strRef>
              <c:f>Menaces!$B$20:$B$31</c:f>
              <c:strCache>
                <c:ptCount val="12"/>
                <c:pt idx="0">
                  <c:v>Développement commercial et résidentiel</c:v>
                </c:pt>
                <c:pt idx="1">
                  <c:v>Modifications du système naturel</c:v>
                </c:pt>
                <c:pt idx="2">
                  <c:v>Production d'énergie et exploitation minière</c:v>
                </c:pt>
                <c:pt idx="3">
                  <c:v>Pollution</c:v>
                </c:pt>
                <c:pt idx="4">
                  <c:v>Transports et infrastructures</c:v>
                </c:pt>
                <c:pt idx="5">
                  <c:v>Phénomènes géologiques</c:v>
                </c:pt>
                <c:pt idx="6">
                  <c:v>Utilisation des ressources biologiques</c:v>
                </c:pt>
                <c:pt idx="7">
                  <c:v>Changement climatique</c:v>
                </c:pt>
                <c:pt idx="8">
                  <c:v>Agriculture et aquaculture</c:v>
                </c:pt>
                <c:pt idx="9">
                  <c:v>Espèces envahissantes / problématiques</c:v>
                </c:pt>
                <c:pt idx="10">
                  <c:v>Intrusions et perturbations humaines</c:v>
                </c:pt>
                <c:pt idx="11">
                  <c:v>Autres pressions et menaces</c:v>
                </c:pt>
              </c:strCache>
            </c:strRef>
          </c:cat>
          <c:val>
            <c:numRef>
              <c:f>Menaces!$C$20:$C$31</c:f>
              <c:numCache>
                <c:formatCode>0.0</c:formatCode>
                <c:ptCount val="12"/>
                <c:pt idx="0">
                  <c:v>24.814285714285724</c:v>
                </c:pt>
                <c:pt idx="1">
                  <c:v>25.528571428571432</c:v>
                </c:pt>
                <c:pt idx="2">
                  <c:v>34.664285714285718</c:v>
                </c:pt>
                <c:pt idx="3">
                  <c:v>36.092857142857156</c:v>
                </c:pt>
                <c:pt idx="4">
                  <c:v>37.55714285714285</c:v>
                </c:pt>
                <c:pt idx="5">
                  <c:v>38.985714285714273</c:v>
                </c:pt>
                <c:pt idx="6">
                  <c:v>41.278571428571439</c:v>
                </c:pt>
                <c:pt idx="7">
                  <c:v>42.707142857142856</c:v>
                </c:pt>
                <c:pt idx="8">
                  <c:v>44.514285714285705</c:v>
                </c:pt>
                <c:pt idx="9">
                  <c:v>45.942857142857143</c:v>
                </c:pt>
                <c:pt idx="10">
                  <c:v>50.228571428571435</c:v>
                </c:pt>
                <c:pt idx="11">
                  <c:v>50.942857142857136</c:v>
                </c:pt>
              </c:numCache>
            </c:numRef>
          </c:val>
        </c:ser>
        <c:dLbls>
          <c:showLegendKey val="0"/>
          <c:showVal val="0"/>
          <c:showCatName val="0"/>
          <c:showSerName val="0"/>
          <c:showPercent val="0"/>
          <c:showBubbleSize val="0"/>
        </c:dLbls>
        <c:axId val="84137472"/>
        <c:axId val="84139008"/>
      </c:radarChart>
      <c:catAx>
        <c:axId val="84137472"/>
        <c:scaling>
          <c:orientation val="minMax"/>
        </c:scaling>
        <c:delete val="0"/>
        <c:axPos val="b"/>
        <c:majorGridlines/>
        <c:majorTickMark val="out"/>
        <c:minorTickMark val="none"/>
        <c:tickLblPos val="nextTo"/>
        <c:crossAx val="84139008"/>
        <c:crosses val="autoZero"/>
        <c:auto val="1"/>
        <c:lblAlgn val="ctr"/>
        <c:lblOffset val="100"/>
        <c:noMultiLvlLbl val="0"/>
      </c:catAx>
      <c:valAx>
        <c:axId val="84139008"/>
        <c:scaling>
          <c:orientation val="minMax"/>
          <c:max val="100"/>
        </c:scaling>
        <c:delete val="0"/>
        <c:axPos val="l"/>
        <c:majorGridlines/>
        <c:numFmt formatCode="0.0" sourceLinked="1"/>
        <c:majorTickMark val="cross"/>
        <c:minorTickMark val="none"/>
        <c:tickLblPos val="nextTo"/>
        <c:crossAx val="84137472"/>
        <c:crosses val="autoZero"/>
        <c:crossBetween val="between"/>
        <c:majorUnit val="20"/>
      </c:valAx>
    </c:plotArea>
    <c:plotVisOnly val="1"/>
    <c:dispBlanksAs val="gap"/>
    <c:showDLblsOverMax val="0"/>
  </c:chart>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5D776D03-B077-45FF-80AE-3DD4891AE71B}" type="datetimeFigureOut">
              <a:rPr lang="fr-FR" smtClean="0"/>
              <a:t>23/01/2017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169A0B6-22AA-4D84-8AE5-FCC0DDBB889E}" type="slidenum">
              <a:rPr lang="fr-FR" smtClean="0"/>
              <a:t>‹N°›</a:t>
            </a:fld>
            <a:endParaRPr lang="fr-FR"/>
          </a:p>
        </p:txBody>
      </p:sp>
    </p:spTree>
    <p:extLst>
      <p:ext uri="{BB962C8B-B14F-4D97-AF65-F5344CB8AC3E}">
        <p14:creationId xmlns:p14="http://schemas.microsoft.com/office/powerpoint/2010/main" val="27111156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D776D03-B077-45FF-80AE-3DD4891AE71B}" type="datetimeFigureOut">
              <a:rPr lang="fr-FR" smtClean="0"/>
              <a:t>23/01/2017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169A0B6-22AA-4D84-8AE5-FCC0DDBB889E}" type="slidenum">
              <a:rPr lang="fr-FR" smtClean="0"/>
              <a:t>‹N°›</a:t>
            </a:fld>
            <a:endParaRPr lang="fr-FR"/>
          </a:p>
        </p:txBody>
      </p:sp>
    </p:spTree>
    <p:extLst>
      <p:ext uri="{BB962C8B-B14F-4D97-AF65-F5344CB8AC3E}">
        <p14:creationId xmlns:p14="http://schemas.microsoft.com/office/powerpoint/2010/main" val="2862100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D776D03-B077-45FF-80AE-3DD4891AE71B}" type="datetimeFigureOut">
              <a:rPr lang="fr-FR" smtClean="0"/>
              <a:t>23/01/2017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169A0B6-22AA-4D84-8AE5-FCC0DDBB889E}" type="slidenum">
              <a:rPr lang="fr-FR" smtClean="0"/>
              <a:t>‹N°›</a:t>
            </a:fld>
            <a:endParaRPr lang="fr-FR"/>
          </a:p>
        </p:txBody>
      </p:sp>
    </p:spTree>
    <p:extLst>
      <p:ext uri="{BB962C8B-B14F-4D97-AF65-F5344CB8AC3E}">
        <p14:creationId xmlns:p14="http://schemas.microsoft.com/office/powerpoint/2010/main" val="13126576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D776D03-B077-45FF-80AE-3DD4891AE71B}" type="datetimeFigureOut">
              <a:rPr lang="fr-FR" smtClean="0"/>
              <a:t>23/01/2017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169A0B6-22AA-4D84-8AE5-FCC0DDBB889E}" type="slidenum">
              <a:rPr lang="fr-FR" smtClean="0"/>
              <a:t>‹N°›</a:t>
            </a:fld>
            <a:endParaRPr lang="fr-FR"/>
          </a:p>
        </p:txBody>
      </p:sp>
    </p:spTree>
    <p:extLst>
      <p:ext uri="{BB962C8B-B14F-4D97-AF65-F5344CB8AC3E}">
        <p14:creationId xmlns:p14="http://schemas.microsoft.com/office/powerpoint/2010/main" val="2576014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5D776D03-B077-45FF-80AE-3DD4891AE71B}" type="datetimeFigureOut">
              <a:rPr lang="fr-FR" smtClean="0"/>
              <a:t>23/01/2017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3169A0B6-22AA-4D84-8AE5-FCC0DDBB889E}" type="slidenum">
              <a:rPr lang="fr-FR" smtClean="0"/>
              <a:t>‹N°›</a:t>
            </a:fld>
            <a:endParaRPr lang="fr-FR"/>
          </a:p>
        </p:txBody>
      </p:sp>
    </p:spTree>
    <p:extLst>
      <p:ext uri="{BB962C8B-B14F-4D97-AF65-F5344CB8AC3E}">
        <p14:creationId xmlns:p14="http://schemas.microsoft.com/office/powerpoint/2010/main" val="608555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5D776D03-B077-45FF-80AE-3DD4891AE71B}" type="datetimeFigureOut">
              <a:rPr lang="fr-FR" smtClean="0"/>
              <a:t>23/01/2017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169A0B6-22AA-4D84-8AE5-FCC0DDBB889E}" type="slidenum">
              <a:rPr lang="fr-FR" smtClean="0"/>
              <a:t>‹N°›</a:t>
            </a:fld>
            <a:endParaRPr lang="fr-FR"/>
          </a:p>
        </p:txBody>
      </p:sp>
    </p:spTree>
    <p:extLst>
      <p:ext uri="{BB962C8B-B14F-4D97-AF65-F5344CB8AC3E}">
        <p14:creationId xmlns:p14="http://schemas.microsoft.com/office/powerpoint/2010/main" val="18551764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5D776D03-B077-45FF-80AE-3DD4891AE71B}" type="datetimeFigureOut">
              <a:rPr lang="fr-FR" smtClean="0"/>
              <a:t>23/01/2017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3169A0B6-22AA-4D84-8AE5-FCC0DDBB889E}" type="slidenum">
              <a:rPr lang="fr-FR" smtClean="0"/>
              <a:t>‹N°›</a:t>
            </a:fld>
            <a:endParaRPr lang="fr-FR"/>
          </a:p>
        </p:txBody>
      </p:sp>
    </p:spTree>
    <p:extLst>
      <p:ext uri="{BB962C8B-B14F-4D97-AF65-F5344CB8AC3E}">
        <p14:creationId xmlns:p14="http://schemas.microsoft.com/office/powerpoint/2010/main" val="6025862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5D776D03-B077-45FF-80AE-3DD4891AE71B}" type="datetimeFigureOut">
              <a:rPr lang="fr-FR" smtClean="0"/>
              <a:t>23/01/2017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3169A0B6-22AA-4D84-8AE5-FCC0DDBB889E}" type="slidenum">
              <a:rPr lang="fr-FR" smtClean="0"/>
              <a:t>‹N°›</a:t>
            </a:fld>
            <a:endParaRPr lang="fr-FR"/>
          </a:p>
        </p:txBody>
      </p:sp>
    </p:spTree>
    <p:extLst>
      <p:ext uri="{BB962C8B-B14F-4D97-AF65-F5344CB8AC3E}">
        <p14:creationId xmlns:p14="http://schemas.microsoft.com/office/powerpoint/2010/main" val="31088477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D776D03-B077-45FF-80AE-3DD4891AE71B}" type="datetimeFigureOut">
              <a:rPr lang="fr-FR" smtClean="0"/>
              <a:t>23/01/2017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3169A0B6-22AA-4D84-8AE5-FCC0DDBB889E}" type="slidenum">
              <a:rPr lang="fr-FR" smtClean="0"/>
              <a:t>‹N°›</a:t>
            </a:fld>
            <a:endParaRPr lang="fr-FR"/>
          </a:p>
        </p:txBody>
      </p:sp>
    </p:spTree>
    <p:extLst>
      <p:ext uri="{BB962C8B-B14F-4D97-AF65-F5344CB8AC3E}">
        <p14:creationId xmlns:p14="http://schemas.microsoft.com/office/powerpoint/2010/main" val="34722083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D776D03-B077-45FF-80AE-3DD4891AE71B}" type="datetimeFigureOut">
              <a:rPr lang="fr-FR" smtClean="0"/>
              <a:t>23/01/2017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169A0B6-22AA-4D84-8AE5-FCC0DDBB889E}" type="slidenum">
              <a:rPr lang="fr-FR" smtClean="0"/>
              <a:t>‹N°›</a:t>
            </a:fld>
            <a:endParaRPr lang="fr-FR"/>
          </a:p>
        </p:txBody>
      </p:sp>
    </p:spTree>
    <p:extLst>
      <p:ext uri="{BB962C8B-B14F-4D97-AF65-F5344CB8AC3E}">
        <p14:creationId xmlns:p14="http://schemas.microsoft.com/office/powerpoint/2010/main" val="20551530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D776D03-B077-45FF-80AE-3DD4891AE71B}" type="datetimeFigureOut">
              <a:rPr lang="fr-FR" smtClean="0"/>
              <a:t>23/01/2017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3169A0B6-22AA-4D84-8AE5-FCC0DDBB889E}" type="slidenum">
              <a:rPr lang="fr-FR" smtClean="0"/>
              <a:t>‹N°›</a:t>
            </a:fld>
            <a:endParaRPr lang="fr-FR"/>
          </a:p>
        </p:txBody>
      </p:sp>
    </p:spTree>
    <p:extLst>
      <p:ext uri="{BB962C8B-B14F-4D97-AF65-F5344CB8AC3E}">
        <p14:creationId xmlns:p14="http://schemas.microsoft.com/office/powerpoint/2010/main" val="3728959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776D03-B077-45FF-80AE-3DD4891AE71B}" type="datetimeFigureOut">
              <a:rPr lang="fr-FR" smtClean="0"/>
              <a:t>23/01/2017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69A0B6-22AA-4D84-8AE5-FCC0DDBB889E}" type="slidenum">
              <a:rPr lang="fr-FR" smtClean="0"/>
              <a:t>‹N°›</a:t>
            </a:fld>
            <a:endParaRPr lang="fr-FR"/>
          </a:p>
        </p:txBody>
      </p:sp>
    </p:spTree>
    <p:extLst>
      <p:ext uri="{BB962C8B-B14F-4D97-AF65-F5344CB8AC3E}">
        <p14:creationId xmlns:p14="http://schemas.microsoft.com/office/powerpoint/2010/main" val="5380571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chart" Target="../charts/chart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D:\New folder\Biopama\Rapport\DSC_066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5230" y="1193371"/>
            <a:ext cx="8496944" cy="5664629"/>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ctrTitle"/>
          </p:nvPr>
        </p:nvSpPr>
        <p:spPr>
          <a:xfrm>
            <a:off x="251520" y="0"/>
            <a:ext cx="8640960" cy="1470025"/>
          </a:xfrm>
        </p:spPr>
        <p:txBody>
          <a:bodyPr>
            <a:normAutofit/>
          </a:bodyPr>
          <a:lstStyle/>
          <a:p>
            <a:r>
              <a:rPr lang="fr-FR" b="1" dirty="0"/>
              <a:t>R</a:t>
            </a:r>
            <a:r>
              <a:rPr lang="fr-FR" b="1" dirty="0" smtClean="0"/>
              <a:t>ésultats IMET des AP du Burundi et éléments d’orientation stratégique</a:t>
            </a:r>
            <a:endParaRPr lang="fr-FR" b="1" dirty="0"/>
          </a:p>
        </p:txBody>
      </p:sp>
    </p:spTree>
    <p:extLst>
      <p:ext uri="{BB962C8B-B14F-4D97-AF65-F5344CB8AC3E}">
        <p14:creationId xmlns:p14="http://schemas.microsoft.com/office/powerpoint/2010/main" val="6231821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1638614247"/>
              </p:ext>
            </p:extLst>
          </p:nvPr>
        </p:nvGraphicFramePr>
        <p:xfrm>
          <a:off x="2555776" y="0"/>
          <a:ext cx="4020185" cy="3279775"/>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0" y="3068960"/>
            <a:ext cx="8784976" cy="3693319"/>
          </a:xfrm>
          <a:prstGeom prst="rect">
            <a:avLst/>
          </a:prstGeom>
        </p:spPr>
        <p:txBody>
          <a:bodyPr wrap="square">
            <a:spAutoFit/>
          </a:bodyPr>
          <a:lstStyle/>
          <a:p>
            <a:pPr lvl="0" algn="just"/>
            <a:r>
              <a:rPr lang="fr-FR" dirty="0"/>
              <a:t>Au niveau des </a:t>
            </a:r>
            <a:r>
              <a:rPr lang="fr-FR" b="1" i="1" dirty="0"/>
              <a:t>Effets/ impacts, </a:t>
            </a:r>
            <a:r>
              <a:rPr lang="fr-FR" dirty="0"/>
              <a:t>l’atteinte des objectifs de conservation, l’état de conservation des valeurs désignées, les effets et impacts sur les communautés locales, l’adaptation aux changements climatiques, les effets sur les services écosystémiques sont les points qui composent cet élément du cycle de gestion d’une aire protégée. </a:t>
            </a:r>
            <a:endParaRPr lang="fr-FR" dirty="0" smtClean="0"/>
          </a:p>
          <a:p>
            <a:pPr lvl="0" algn="just"/>
            <a:endParaRPr lang="fr-FR" dirty="0"/>
          </a:p>
          <a:p>
            <a:pPr marL="285750" lvl="0" indent="-285750" algn="just">
              <a:buBlip>
                <a:blip r:embed="rId3"/>
              </a:buBlip>
            </a:pPr>
            <a:r>
              <a:rPr lang="fr-FR" dirty="0" smtClean="0"/>
              <a:t>Certes</a:t>
            </a:r>
            <a:r>
              <a:rPr lang="fr-FR" dirty="0"/>
              <a:t>, les aires protégées fonctionnent dans un contexte de gestion extrêmement difficile. </a:t>
            </a:r>
          </a:p>
          <a:p>
            <a:pPr marL="285750" lvl="0" indent="-285750" algn="just">
              <a:buBlip>
                <a:blip r:embed="rId3"/>
              </a:buBlip>
            </a:pPr>
            <a:r>
              <a:rPr lang="fr-FR" dirty="0" smtClean="0"/>
              <a:t>Elles </a:t>
            </a:r>
            <a:r>
              <a:rPr lang="fr-FR" dirty="0"/>
              <a:t>n’ont ni  budget ni plan de gestion.  </a:t>
            </a:r>
          </a:p>
          <a:p>
            <a:pPr marL="285750" lvl="0" indent="-285750" algn="just">
              <a:buBlip>
                <a:blip r:embed="rId3"/>
              </a:buBlip>
            </a:pPr>
            <a:r>
              <a:rPr lang="fr-FR" dirty="0" smtClean="0"/>
              <a:t>Mais </a:t>
            </a:r>
            <a:r>
              <a:rPr lang="fr-FR" dirty="0"/>
              <a:t>les gestionnaires réussissent tant bien que mal à préserver les aires en défens parce qu’ils se focalisent principalement sur quelques activités clés telles que la surveillance et la sensibilisation. </a:t>
            </a:r>
            <a:endParaRPr lang="fr-FR" dirty="0" smtClean="0"/>
          </a:p>
          <a:p>
            <a:pPr lvl="0" algn="just"/>
            <a:endParaRPr lang="fr-FR" dirty="0"/>
          </a:p>
          <a:p>
            <a:pPr lvl="0" algn="just"/>
            <a:endParaRPr lang="fr-FR" dirty="0"/>
          </a:p>
        </p:txBody>
      </p:sp>
    </p:spTree>
    <p:extLst>
      <p:ext uri="{BB962C8B-B14F-4D97-AF65-F5344CB8AC3E}">
        <p14:creationId xmlns:p14="http://schemas.microsoft.com/office/powerpoint/2010/main" val="35740172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7584" y="28989"/>
            <a:ext cx="7772400" cy="1095756"/>
          </a:xfrm>
        </p:spPr>
        <p:txBody>
          <a:bodyPr>
            <a:normAutofit/>
          </a:bodyPr>
          <a:lstStyle/>
          <a:p>
            <a:r>
              <a:rPr lang="fr-FR" sz="3200" b="1" dirty="0" smtClean="0"/>
              <a:t>Pressions et Menaces</a:t>
            </a:r>
            <a:endParaRPr lang="fr-FR" sz="3200" b="1" dirty="0"/>
          </a:p>
        </p:txBody>
      </p:sp>
      <p:graphicFrame>
        <p:nvGraphicFramePr>
          <p:cNvPr id="4" name="Graphique 3"/>
          <p:cNvGraphicFramePr/>
          <p:nvPr>
            <p:extLst>
              <p:ext uri="{D42A27DB-BD31-4B8C-83A1-F6EECF244321}">
                <p14:modId xmlns:p14="http://schemas.microsoft.com/office/powerpoint/2010/main" val="2723256014"/>
              </p:ext>
            </p:extLst>
          </p:nvPr>
        </p:nvGraphicFramePr>
        <p:xfrm>
          <a:off x="2051720" y="1340768"/>
          <a:ext cx="5616624" cy="4176464"/>
        </p:xfrm>
        <a:graphic>
          <a:graphicData uri="http://schemas.openxmlformats.org/drawingml/2006/chart">
            <c:chart xmlns:c="http://schemas.openxmlformats.org/drawingml/2006/chart" xmlns:r="http://schemas.openxmlformats.org/officeDocument/2006/relationships" r:id="rId2"/>
          </a:graphicData>
        </a:graphic>
      </p:graphicFrame>
      <p:sp>
        <p:nvSpPr>
          <p:cNvPr id="3" name="ZoneTexte 2"/>
          <p:cNvSpPr txBox="1"/>
          <p:nvPr/>
        </p:nvSpPr>
        <p:spPr>
          <a:xfrm>
            <a:off x="107504" y="5517232"/>
            <a:ext cx="8928992" cy="923330"/>
          </a:xfrm>
          <a:prstGeom prst="rect">
            <a:avLst/>
          </a:prstGeom>
          <a:noFill/>
        </p:spPr>
        <p:txBody>
          <a:bodyPr wrap="square" rtlCol="0">
            <a:spAutoFit/>
          </a:bodyPr>
          <a:lstStyle/>
          <a:p>
            <a:r>
              <a:rPr lang="fr-FR" dirty="0" smtClean="0"/>
              <a:t>Les menaces les plus importantes sont les conflits homme animaux, les feux de brousse, les plantes envahissantes et l’agriculture, les changements climatiques et le prélèvement des ressources biologiques, </a:t>
            </a:r>
            <a:r>
              <a:rPr lang="fr-FR" dirty="0" err="1" smtClean="0"/>
              <a:t>etc</a:t>
            </a:r>
            <a:r>
              <a:rPr lang="fr-FR" dirty="0" smtClean="0"/>
              <a:t>,,,</a:t>
            </a:r>
            <a:endParaRPr lang="fr-FR" dirty="0"/>
          </a:p>
        </p:txBody>
      </p:sp>
    </p:spTree>
    <p:extLst>
      <p:ext uri="{BB962C8B-B14F-4D97-AF65-F5344CB8AC3E}">
        <p14:creationId xmlns:p14="http://schemas.microsoft.com/office/powerpoint/2010/main" val="39804828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290348" y="27501"/>
            <a:ext cx="8640960" cy="593188"/>
          </a:xfrm>
        </p:spPr>
        <p:txBody>
          <a:bodyPr>
            <a:normAutofit/>
          </a:bodyPr>
          <a:lstStyle/>
          <a:p>
            <a:r>
              <a:rPr lang="fr-FR" sz="3200" b="1" dirty="0" smtClean="0"/>
              <a:t>Eléments d’orientation stratégique</a:t>
            </a:r>
            <a:endParaRPr lang="fr-FR" sz="3200" b="1" dirty="0"/>
          </a:p>
        </p:txBody>
      </p:sp>
      <p:sp>
        <p:nvSpPr>
          <p:cNvPr id="4" name="Rectangle 3"/>
          <p:cNvSpPr/>
          <p:nvPr/>
        </p:nvSpPr>
        <p:spPr>
          <a:xfrm>
            <a:off x="0" y="1412776"/>
            <a:ext cx="9144000" cy="5170646"/>
          </a:xfrm>
          <a:prstGeom prst="rect">
            <a:avLst/>
          </a:prstGeom>
        </p:spPr>
        <p:txBody>
          <a:bodyPr wrap="square">
            <a:spAutoFit/>
          </a:bodyPr>
          <a:lstStyle/>
          <a:p>
            <a:pPr marL="285750" lvl="0" indent="-285750">
              <a:buFont typeface="Arial" panose="020B0604020202020204" pitchFamily="34" charset="0"/>
              <a:buChar char="•"/>
            </a:pPr>
            <a:r>
              <a:rPr lang="fr-FR" dirty="0"/>
              <a:t>l’implication effective des parties prenantes</a:t>
            </a:r>
            <a:r>
              <a:rPr lang="fr-FR" dirty="0" smtClean="0"/>
              <a:t>; l’instauration </a:t>
            </a:r>
            <a:r>
              <a:rPr lang="fr-FR" dirty="0"/>
              <a:t>d’un cadre de collaboration formel entre les différentes parties prenantes et influentes au niveau des AP à l’échelle nationale et locale (différents ministères, associations, ONG, administrations locales et communautés riveraines) </a:t>
            </a:r>
            <a:r>
              <a:rPr lang="fr-FR" dirty="0" smtClean="0"/>
              <a:t>;</a:t>
            </a:r>
          </a:p>
          <a:p>
            <a:pPr lvl="0"/>
            <a:endParaRPr lang="fr-FR" sz="1600" dirty="0"/>
          </a:p>
          <a:p>
            <a:pPr marL="285750" lvl="0" indent="-285750">
              <a:buFont typeface="Arial" panose="020B0604020202020204" pitchFamily="34" charset="0"/>
              <a:buChar char="•"/>
            </a:pPr>
            <a:r>
              <a:rPr lang="fr-FR" dirty="0"/>
              <a:t>la mise en place des programmes de développement autour des aires protégées sur la base de la valorisation des services éco systémiques, y compris le tourisme et un aménagement conséquent des AP </a:t>
            </a:r>
            <a:r>
              <a:rPr lang="fr-FR" dirty="0" smtClean="0"/>
              <a:t>;</a:t>
            </a:r>
          </a:p>
          <a:p>
            <a:pPr lvl="0"/>
            <a:endParaRPr lang="fr-FR" sz="1600" dirty="0"/>
          </a:p>
          <a:p>
            <a:pPr marL="285750" lvl="0" indent="-285750">
              <a:buFont typeface="Arial" panose="020B0604020202020204" pitchFamily="34" charset="0"/>
              <a:buChar char="•"/>
            </a:pPr>
            <a:r>
              <a:rPr lang="fr-FR" dirty="0"/>
              <a:t>le maintien de la conservation des valeurs et importances des domaines classés </a:t>
            </a:r>
            <a:r>
              <a:rPr lang="fr-FR" dirty="0" smtClean="0"/>
              <a:t>;</a:t>
            </a:r>
          </a:p>
          <a:p>
            <a:pPr lvl="0"/>
            <a:endParaRPr lang="fr-FR" sz="1600" dirty="0"/>
          </a:p>
          <a:p>
            <a:pPr marL="285750" lvl="0" indent="-285750">
              <a:buFont typeface="Arial" panose="020B0604020202020204" pitchFamily="34" charset="0"/>
              <a:buChar char="•"/>
            </a:pPr>
            <a:r>
              <a:rPr lang="fr-FR" dirty="0"/>
              <a:t>le renforcement des capacités de gestion par </a:t>
            </a:r>
            <a:r>
              <a:rPr lang="fr-FR" dirty="0" smtClean="0"/>
              <a:t>:</a:t>
            </a:r>
          </a:p>
          <a:p>
            <a:pPr marL="285750" lvl="0" indent="-285750">
              <a:buFont typeface="Arial" panose="020B0604020202020204" pitchFamily="34" charset="0"/>
              <a:buChar char="•"/>
            </a:pPr>
            <a:endParaRPr lang="fr-FR" sz="1600" dirty="0"/>
          </a:p>
          <a:p>
            <a:pPr lvl="1"/>
            <a:r>
              <a:rPr lang="fr-FR" dirty="0" smtClean="0"/>
              <a:t>-l’amélioration </a:t>
            </a:r>
            <a:r>
              <a:rPr lang="fr-FR" dirty="0"/>
              <a:t>du mécanisme de financement des aires protégées avec la dotation de budgets de fonctionnement pour assurer les activités essentielles de gestion des AP</a:t>
            </a:r>
            <a:r>
              <a:rPr lang="fr-FR" dirty="0" smtClean="0"/>
              <a:t>,</a:t>
            </a:r>
          </a:p>
          <a:p>
            <a:pPr lvl="1"/>
            <a:endParaRPr lang="fr-FR" sz="1600" dirty="0"/>
          </a:p>
          <a:p>
            <a:pPr lvl="1"/>
            <a:r>
              <a:rPr lang="fr-FR" dirty="0" smtClean="0"/>
              <a:t>-le </a:t>
            </a:r>
            <a:r>
              <a:rPr lang="fr-FR" dirty="0"/>
              <a:t>renforcement des compétences du personnel et l’augmentation des effectifs sur le terrain </a:t>
            </a:r>
            <a:r>
              <a:rPr lang="fr-FR" dirty="0" smtClean="0"/>
              <a:t>;</a:t>
            </a:r>
          </a:p>
          <a:p>
            <a:pPr lvl="1"/>
            <a:endParaRPr lang="fr-FR" sz="1600" dirty="0"/>
          </a:p>
        </p:txBody>
      </p:sp>
    </p:spTree>
    <p:extLst>
      <p:ext uri="{BB962C8B-B14F-4D97-AF65-F5344CB8AC3E}">
        <p14:creationId xmlns:p14="http://schemas.microsoft.com/office/powerpoint/2010/main" val="13937174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7584" y="21851"/>
            <a:ext cx="7772400" cy="598837"/>
          </a:xfrm>
        </p:spPr>
        <p:txBody>
          <a:bodyPr>
            <a:normAutofit/>
          </a:bodyPr>
          <a:lstStyle/>
          <a:p>
            <a:r>
              <a:rPr lang="fr-FR" sz="3200" b="1" dirty="0" smtClean="0"/>
              <a:t>Recommandations</a:t>
            </a:r>
            <a:endParaRPr lang="fr-FR" sz="3200" b="1" dirty="0"/>
          </a:p>
        </p:txBody>
      </p:sp>
      <p:sp>
        <p:nvSpPr>
          <p:cNvPr id="3" name="Sous-titre 2"/>
          <p:cNvSpPr>
            <a:spLocks noGrp="1"/>
          </p:cNvSpPr>
          <p:nvPr>
            <p:ph type="subTitle" idx="1"/>
          </p:nvPr>
        </p:nvSpPr>
        <p:spPr>
          <a:xfrm>
            <a:off x="0" y="836712"/>
            <a:ext cx="9144000" cy="5904656"/>
          </a:xfrm>
        </p:spPr>
        <p:txBody>
          <a:bodyPr>
            <a:normAutofit/>
          </a:bodyPr>
          <a:lstStyle/>
          <a:p>
            <a:pPr marL="457200" indent="-457200" algn="l">
              <a:buFont typeface="Arial" panose="020B0604020202020204" pitchFamily="34" charset="0"/>
              <a:buChar char="•"/>
            </a:pPr>
            <a:r>
              <a:rPr lang="fr-FR" sz="2000" dirty="0" smtClean="0">
                <a:solidFill>
                  <a:schemeClr val="tx1"/>
                </a:solidFill>
              </a:rPr>
              <a:t>Appuyer l’évaluation de l’efficacité de gestion 2016 pour : </a:t>
            </a:r>
          </a:p>
          <a:p>
            <a:pPr marL="457200" indent="-457200" algn="l">
              <a:buFontTx/>
              <a:buChar char="-"/>
            </a:pPr>
            <a:r>
              <a:rPr lang="fr-FR" sz="2000" dirty="0" smtClean="0">
                <a:solidFill>
                  <a:schemeClr val="tx1"/>
                </a:solidFill>
              </a:rPr>
              <a:t>Sur les sites: évaluer l’évolution par rapport à 2015</a:t>
            </a:r>
          </a:p>
          <a:p>
            <a:pPr marL="457200" indent="-457200" algn="l">
              <a:buFontTx/>
              <a:buChar char="-"/>
            </a:pPr>
            <a:r>
              <a:rPr lang="fr-FR" sz="2000" dirty="0" smtClean="0">
                <a:solidFill>
                  <a:schemeClr val="tx1"/>
                </a:solidFill>
              </a:rPr>
              <a:t>Au niveau des gestionnaires: capacités, lacunes</a:t>
            </a:r>
          </a:p>
          <a:p>
            <a:pPr algn="l"/>
            <a:endParaRPr lang="fr-FR" sz="2000" dirty="0" smtClean="0">
              <a:solidFill>
                <a:schemeClr val="tx1"/>
              </a:solidFill>
            </a:endParaRPr>
          </a:p>
          <a:p>
            <a:pPr marL="457200" indent="-457200" algn="l">
              <a:buFont typeface="Arial" panose="020B0604020202020204" pitchFamily="34" charset="0"/>
              <a:buChar char="•"/>
            </a:pPr>
            <a:r>
              <a:rPr lang="fr-FR" sz="2000" dirty="0" smtClean="0">
                <a:solidFill>
                  <a:schemeClr val="tx1"/>
                </a:solidFill>
              </a:rPr>
              <a:t>Organiser un renforcement des capacités sur les thématiques émergeantes comme les CC et les SE et sur </a:t>
            </a:r>
            <a:r>
              <a:rPr lang="fr-FR" sz="2000" smtClean="0">
                <a:solidFill>
                  <a:schemeClr val="tx1"/>
                </a:solidFill>
              </a:rPr>
              <a:t>la planification</a:t>
            </a:r>
            <a:endParaRPr lang="fr-FR" sz="2000" dirty="0" smtClean="0">
              <a:solidFill>
                <a:schemeClr val="tx1"/>
              </a:solidFill>
            </a:endParaRPr>
          </a:p>
          <a:p>
            <a:pPr algn="l"/>
            <a:endParaRPr lang="fr-FR" sz="2000" dirty="0" smtClean="0">
              <a:solidFill>
                <a:schemeClr val="tx1"/>
              </a:solidFill>
            </a:endParaRPr>
          </a:p>
          <a:p>
            <a:pPr marL="457200" indent="-457200" algn="l">
              <a:buFont typeface="Arial" panose="020B0604020202020204" pitchFamily="34" charset="0"/>
              <a:buChar char="•"/>
            </a:pPr>
            <a:r>
              <a:rPr lang="fr-FR" sz="2000" dirty="0" smtClean="0">
                <a:solidFill>
                  <a:schemeClr val="tx1"/>
                </a:solidFill>
              </a:rPr>
              <a:t>Renforcer les capacités des gestionnaires des AP et les agences nationales sur l’analyse des résultats et l’utilisation des données pour la prise de bonnes  décisions,</a:t>
            </a:r>
          </a:p>
          <a:p>
            <a:pPr algn="l"/>
            <a:endParaRPr lang="fr-FR" sz="2000" dirty="0" smtClean="0">
              <a:solidFill>
                <a:schemeClr val="tx1"/>
              </a:solidFill>
            </a:endParaRPr>
          </a:p>
          <a:p>
            <a:pPr marL="457200" indent="-457200" algn="l">
              <a:buFont typeface="Arial" panose="020B0604020202020204" pitchFamily="34" charset="0"/>
              <a:buChar char="•"/>
            </a:pPr>
            <a:r>
              <a:rPr lang="fr-FR" sz="2000" dirty="0" smtClean="0">
                <a:solidFill>
                  <a:schemeClr val="tx1"/>
                </a:solidFill>
              </a:rPr>
              <a:t>Appuyer des actions concrètes sur terrain résultant de l’outil IMET</a:t>
            </a:r>
          </a:p>
          <a:p>
            <a:pPr algn="l"/>
            <a:endParaRPr lang="fr-FR" sz="2000" dirty="0" smtClean="0">
              <a:solidFill>
                <a:schemeClr val="tx1"/>
              </a:solidFill>
            </a:endParaRPr>
          </a:p>
          <a:p>
            <a:pPr marL="457200" indent="-457200" algn="l">
              <a:buFont typeface="Arial" panose="020B0604020202020204" pitchFamily="34" charset="0"/>
              <a:buChar char="•"/>
            </a:pPr>
            <a:r>
              <a:rPr lang="fr-FR" sz="2000" dirty="0" smtClean="0">
                <a:solidFill>
                  <a:schemeClr val="tx1"/>
                </a:solidFill>
              </a:rPr>
              <a:t>Améliorer techniquement  l’outil IMET:  ne pas devoir chaque fois écrire ce qui a déjà été écrit dans les modules précédents, par ex, les éléments clés qu’on doit chaque fois recopier,</a:t>
            </a:r>
          </a:p>
          <a:p>
            <a:pPr marL="457200" indent="-457200" algn="l">
              <a:buFont typeface="Arial" panose="020B0604020202020204" pitchFamily="34" charset="0"/>
              <a:buChar char="•"/>
            </a:pPr>
            <a:endParaRPr lang="fr-FR" dirty="0" smtClean="0"/>
          </a:p>
          <a:p>
            <a:pPr marL="457200" indent="-457200" algn="l">
              <a:buFontTx/>
              <a:buChar char="-"/>
            </a:pPr>
            <a:endParaRPr lang="fr-FR" dirty="0"/>
          </a:p>
        </p:txBody>
      </p:sp>
    </p:spTree>
    <p:extLst>
      <p:ext uri="{BB962C8B-B14F-4D97-AF65-F5344CB8AC3E}">
        <p14:creationId xmlns:p14="http://schemas.microsoft.com/office/powerpoint/2010/main" val="11425864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Photo diverse\105D3100\DSC_022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500" y="764704"/>
            <a:ext cx="8856476" cy="5904317"/>
          </a:xfrm>
          <a:prstGeom prst="rect">
            <a:avLst/>
          </a:prstGeom>
          <a:noFill/>
          <a:extLst>
            <a:ext uri="{909E8E84-426E-40DD-AFC4-6F175D3DCCD1}">
              <a14:hiddenFill xmlns:a14="http://schemas.microsoft.com/office/drawing/2010/main">
                <a:solidFill>
                  <a:srgbClr val="FFFFFF"/>
                </a:solidFill>
              </a14:hiddenFill>
            </a:ext>
          </a:extLst>
        </p:spPr>
      </p:pic>
      <p:sp>
        <p:nvSpPr>
          <p:cNvPr id="2" name="Titre 1"/>
          <p:cNvSpPr>
            <a:spLocks noGrp="1"/>
          </p:cNvSpPr>
          <p:nvPr>
            <p:ph type="ctrTitle"/>
          </p:nvPr>
        </p:nvSpPr>
        <p:spPr>
          <a:xfrm>
            <a:off x="89756" y="1196752"/>
            <a:ext cx="9144000" cy="1470025"/>
          </a:xfrm>
        </p:spPr>
        <p:txBody>
          <a:bodyPr/>
          <a:lstStyle/>
          <a:p>
            <a:r>
              <a:rPr lang="fr-FR" b="1" dirty="0" smtClean="0"/>
              <a:t>Merci pour votre aimable attention</a:t>
            </a:r>
            <a:endParaRPr lang="fr-FR" b="1" dirty="0"/>
          </a:p>
        </p:txBody>
      </p:sp>
    </p:spTree>
    <p:extLst>
      <p:ext uri="{BB962C8B-B14F-4D97-AF65-F5344CB8AC3E}">
        <p14:creationId xmlns:p14="http://schemas.microsoft.com/office/powerpoint/2010/main" val="3712117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3568" y="0"/>
            <a:ext cx="7772400" cy="864096"/>
          </a:xfrm>
        </p:spPr>
        <p:txBody>
          <a:bodyPr>
            <a:normAutofit/>
          </a:bodyPr>
          <a:lstStyle/>
          <a:p>
            <a:r>
              <a:rPr lang="fr-FR" sz="2400" b="1" dirty="0" smtClean="0"/>
              <a:t>Processus BIOPAMA au Burundi</a:t>
            </a:r>
            <a:endParaRPr lang="fr-FR" sz="2400" b="1" dirty="0"/>
          </a:p>
        </p:txBody>
      </p:sp>
      <p:sp>
        <p:nvSpPr>
          <p:cNvPr id="3" name="Sous-titre 2"/>
          <p:cNvSpPr>
            <a:spLocks noGrp="1"/>
          </p:cNvSpPr>
          <p:nvPr>
            <p:ph type="subTitle" idx="1"/>
          </p:nvPr>
        </p:nvSpPr>
        <p:spPr>
          <a:xfrm>
            <a:off x="107504" y="836712"/>
            <a:ext cx="8856984" cy="5904656"/>
          </a:xfrm>
        </p:spPr>
        <p:txBody>
          <a:bodyPr>
            <a:normAutofit fontScale="92500" lnSpcReduction="20000"/>
          </a:bodyPr>
          <a:lstStyle/>
          <a:p>
            <a:pPr marL="457200" indent="-457200" algn="l">
              <a:buFont typeface="Arial" panose="020B0604020202020204" pitchFamily="34" charset="0"/>
              <a:buChar char="•"/>
            </a:pPr>
            <a:r>
              <a:rPr lang="fr-FR" sz="2000" dirty="0" smtClean="0">
                <a:solidFill>
                  <a:schemeClr val="tx1"/>
                </a:solidFill>
              </a:rPr>
              <a:t>Participation aux réunions de Dakar et Brazzaville</a:t>
            </a:r>
          </a:p>
          <a:p>
            <a:pPr marL="457200" indent="-457200" algn="l">
              <a:buFont typeface="Arial" panose="020B0604020202020204" pitchFamily="34" charset="0"/>
              <a:buChar char="•"/>
            </a:pPr>
            <a:r>
              <a:rPr lang="fr-FR" sz="2000" dirty="0" smtClean="0">
                <a:solidFill>
                  <a:schemeClr val="tx1"/>
                </a:solidFill>
              </a:rPr>
              <a:t>Juillet </a:t>
            </a:r>
            <a:r>
              <a:rPr lang="fr-FR" sz="2000" dirty="0" smtClean="0">
                <a:solidFill>
                  <a:schemeClr val="tx1"/>
                </a:solidFill>
              </a:rPr>
              <a:t>2015: formation de 2 coaches Burundais</a:t>
            </a:r>
          </a:p>
          <a:p>
            <a:pPr algn="l"/>
            <a:endParaRPr lang="fr-FR" sz="2000" dirty="0" smtClean="0">
              <a:solidFill>
                <a:schemeClr val="tx1"/>
              </a:solidFill>
            </a:endParaRPr>
          </a:p>
          <a:p>
            <a:pPr marL="457200" indent="-457200" algn="l">
              <a:buFont typeface="Arial" panose="020B0604020202020204" pitchFamily="34" charset="0"/>
              <a:buChar char="•"/>
            </a:pPr>
            <a:r>
              <a:rPr lang="fr-FR" sz="2000" dirty="0" smtClean="0">
                <a:solidFill>
                  <a:schemeClr val="tx1"/>
                </a:solidFill>
              </a:rPr>
              <a:t>Poursuite des contacts entre les coaches et l’UICN/PACO</a:t>
            </a:r>
          </a:p>
          <a:p>
            <a:pPr algn="l"/>
            <a:endParaRPr lang="fr-FR" sz="2000" dirty="0" smtClean="0">
              <a:solidFill>
                <a:schemeClr val="tx1"/>
              </a:solidFill>
            </a:endParaRPr>
          </a:p>
          <a:p>
            <a:pPr marL="457200" indent="-457200" algn="l">
              <a:buFont typeface="Arial" panose="020B0604020202020204" pitchFamily="34" charset="0"/>
              <a:buChar char="•"/>
            </a:pPr>
            <a:r>
              <a:rPr lang="fr-FR" sz="2000" dirty="0" smtClean="0">
                <a:solidFill>
                  <a:schemeClr val="tx1"/>
                </a:solidFill>
              </a:rPr>
              <a:t>Signature d’un Mémorandum de collaboration entre l’UICN/PACO et l’OBPE au mois de janvier 2016 et renouvelé au mois de juillet 2016,</a:t>
            </a:r>
          </a:p>
          <a:p>
            <a:pPr algn="l"/>
            <a:endParaRPr lang="fr-FR" sz="2000" dirty="0" smtClean="0">
              <a:solidFill>
                <a:schemeClr val="tx1"/>
              </a:solidFill>
            </a:endParaRPr>
          </a:p>
          <a:p>
            <a:pPr marL="457200" indent="-457200" algn="l">
              <a:buFont typeface="Arial" panose="020B0604020202020204" pitchFamily="34" charset="0"/>
              <a:buChar char="•"/>
            </a:pPr>
            <a:r>
              <a:rPr lang="fr-FR" sz="2000" dirty="0" smtClean="0">
                <a:solidFill>
                  <a:schemeClr val="tx1"/>
                </a:solidFill>
              </a:rPr>
              <a:t>Formation des gestionnaires et des représentants de l’administration centrale sur l’outil </a:t>
            </a:r>
            <a:r>
              <a:rPr lang="fr-FR" sz="2000" dirty="0" smtClean="0">
                <a:solidFill>
                  <a:schemeClr val="tx1"/>
                </a:solidFill>
              </a:rPr>
              <a:t>IMET: 18  agents, Appui de 2 coaches seniors,</a:t>
            </a:r>
            <a:endParaRPr lang="fr-FR" sz="2000" dirty="0" smtClean="0">
              <a:solidFill>
                <a:schemeClr val="tx1"/>
              </a:solidFill>
            </a:endParaRPr>
          </a:p>
          <a:p>
            <a:pPr marL="457200" indent="-457200" algn="l">
              <a:buFont typeface="Arial" panose="020B0604020202020204" pitchFamily="34" charset="0"/>
              <a:buChar char="•"/>
            </a:pPr>
            <a:r>
              <a:rPr lang="fr-FR" sz="2000" dirty="0" smtClean="0">
                <a:solidFill>
                  <a:schemeClr val="tx1"/>
                </a:solidFill>
              </a:rPr>
              <a:t>Appui </a:t>
            </a:r>
            <a:r>
              <a:rPr lang="fr-FR" sz="2000" dirty="0" smtClean="0">
                <a:solidFill>
                  <a:schemeClr val="tx1"/>
                </a:solidFill>
              </a:rPr>
              <a:t>financier et technique  </a:t>
            </a:r>
            <a:r>
              <a:rPr lang="fr-FR" sz="2000" dirty="0" smtClean="0">
                <a:solidFill>
                  <a:schemeClr val="tx1"/>
                </a:solidFill>
              </a:rPr>
              <a:t>pour la </a:t>
            </a:r>
            <a:r>
              <a:rPr lang="fr-FR" sz="2000" dirty="0" smtClean="0">
                <a:solidFill>
                  <a:schemeClr val="tx1"/>
                </a:solidFill>
              </a:rPr>
              <a:t>collecte </a:t>
            </a:r>
            <a:r>
              <a:rPr lang="fr-FR" sz="2000" dirty="0" smtClean="0">
                <a:solidFill>
                  <a:schemeClr val="tx1"/>
                </a:solidFill>
              </a:rPr>
              <a:t>des données et la restitution par </a:t>
            </a:r>
            <a:r>
              <a:rPr lang="fr-FR" sz="2000" dirty="0" smtClean="0">
                <a:solidFill>
                  <a:schemeClr val="tx1"/>
                </a:solidFill>
              </a:rPr>
              <a:t>l’UICN/PACO – Appui d’un coach senior dans la première restitution,</a:t>
            </a:r>
            <a:endParaRPr lang="fr-FR" sz="2000" dirty="0" smtClean="0">
              <a:solidFill>
                <a:schemeClr val="tx1"/>
              </a:solidFill>
            </a:endParaRPr>
          </a:p>
          <a:p>
            <a:pPr algn="l"/>
            <a:endParaRPr lang="fr-FR" sz="2000" dirty="0" smtClean="0">
              <a:solidFill>
                <a:schemeClr val="tx1"/>
              </a:solidFill>
            </a:endParaRPr>
          </a:p>
          <a:p>
            <a:pPr marL="457200" indent="-457200" algn="l">
              <a:buFont typeface="Arial" panose="020B0604020202020204" pitchFamily="34" charset="0"/>
              <a:buChar char="•"/>
            </a:pPr>
            <a:r>
              <a:rPr lang="fr-FR" sz="2000" dirty="0" smtClean="0">
                <a:solidFill>
                  <a:schemeClr val="tx1"/>
                </a:solidFill>
              </a:rPr>
              <a:t>Collecte des données entre février et mars 2016 ( 1</a:t>
            </a:r>
            <a:r>
              <a:rPr lang="fr-FR" sz="2000" baseline="30000" dirty="0" smtClean="0">
                <a:solidFill>
                  <a:schemeClr val="tx1"/>
                </a:solidFill>
              </a:rPr>
              <a:t>ère</a:t>
            </a:r>
            <a:r>
              <a:rPr lang="fr-FR" sz="2000" dirty="0" smtClean="0">
                <a:solidFill>
                  <a:schemeClr val="tx1"/>
                </a:solidFill>
              </a:rPr>
              <a:t> campagne = 6 AP) et entre Août et Octobre 2016 ( 2</a:t>
            </a:r>
            <a:r>
              <a:rPr lang="fr-FR" sz="2000" baseline="30000" dirty="0" smtClean="0">
                <a:solidFill>
                  <a:schemeClr val="tx1"/>
                </a:solidFill>
              </a:rPr>
              <a:t>ème</a:t>
            </a:r>
            <a:r>
              <a:rPr lang="fr-FR" sz="2000" dirty="0" smtClean="0">
                <a:solidFill>
                  <a:schemeClr val="tx1"/>
                </a:solidFill>
              </a:rPr>
              <a:t> campagne = 8 AP),</a:t>
            </a:r>
          </a:p>
          <a:p>
            <a:pPr marL="457200" indent="-457200" algn="l">
              <a:buFont typeface="Arial" panose="020B0604020202020204" pitchFamily="34" charset="0"/>
              <a:buChar char="•"/>
            </a:pPr>
            <a:r>
              <a:rPr lang="fr-FR" sz="2000" dirty="0" smtClean="0">
                <a:solidFill>
                  <a:schemeClr val="tx1"/>
                </a:solidFill>
              </a:rPr>
              <a:t>Restitution partielle des résultats en mai 2016 et restitution globale en Janvier 2017,</a:t>
            </a:r>
          </a:p>
          <a:p>
            <a:pPr marL="457200" indent="-457200" algn="l">
              <a:buFont typeface="Arial" panose="020B0604020202020204" pitchFamily="34" charset="0"/>
              <a:buChar char="•"/>
            </a:pPr>
            <a:r>
              <a:rPr lang="fr-FR" sz="2000" dirty="0" smtClean="0">
                <a:solidFill>
                  <a:schemeClr val="tx1"/>
                </a:solidFill>
              </a:rPr>
              <a:t>Partage d’expérience avec l’UICN/ESARO et l’EAC= parc transfrontalier du Mont </a:t>
            </a:r>
            <a:r>
              <a:rPr lang="fr-FR" sz="2000" dirty="0" err="1" smtClean="0">
                <a:solidFill>
                  <a:schemeClr val="tx1"/>
                </a:solidFill>
              </a:rPr>
              <a:t>Elgon</a:t>
            </a:r>
            <a:r>
              <a:rPr lang="fr-FR" sz="2000" dirty="0" smtClean="0">
                <a:solidFill>
                  <a:schemeClr val="tx1"/>
                </a:solidFill>
              </a:rPr>
              <a:t> entre L’Ouganda et le </a:t>
            </a:r>
            <a:r>
              <a:rPr lang="fr-FR" sz="2000" dirty="0" smtClean="0">
                <a:solidFill>
                  <a:schemeClr val="tx1"/>
                </a:solidFill>
              </a:rPr>
              <a:t>Kenya et avec la Mauritanie ( 3 AP)</a:t>
            </a:r>
            <a:endParaRPr lang="fr-FR" sz="2000" dirty="0" smtClean="0">
              <a:solidFill>
                <a:schemeClr val="tx1"/>
              </a:solidFill>
            </a:endParaRPr>
          </a:p>
          <a:p>
            <a:pPr marL="457200" indent="-457200" algn="l">
              <a:buFont typeface="Arial" panose="020B0604020202020204" pitchFamily="34" charset="0"/>
              <a:buChar char="•"/>
            </a:pPr>
            <a:r>
              <a:rPr lang="fr-FR" sz="2000" dirty="0" smtClean="0">
                <a:solidFill>
                  <a:schemeClr val="tx1"/>
                </a:solidFill>
              </a:rPr>
              <a:t>Partage des données: UICN/PACO,  OFAC, JRC par l’OBPE</a:t>
            </a:r>
          </a:p>
          <a:p>
            <a:pPr marL="457200" indent="-457200" algn="l">
              <a:buFont typeface="Arial" panose="020B0604020202020204" pitchFamily="34" charset="0"/>
              <a:buChar char="•"/>
            </a:pPr>
            <a:r>
              <a:rPr lang="fr-FR" sz="2000" dirty="0" smtClean="0">
                <a:solidFill>
                  <a:schemeClr val="tx1"/>
                </a:solidFill>
              </a:rPr>
              <a:t>En route vers l’élaboration d’une stratégie  nationale de conservation</a:t>
            </a:r>
          </a:p>
          <a:p>
            <a:pPr marL="457200" indent="-457200" algn="l">
              <a:buFont typeface="Arial" panose="020B0604020202020204" pitchFamily="34" charset="0"/>
              <a:buChar char="•"/>
            </a:pPr>
            <a:endParaRPr lang="fr-FR" dirty="0"/>
          </a:p>
        </p:txBody>
      </p:sp>
    </p:spTree>
    <p:extLst>
      <p:ext uri="{BB962C8B-B14F-4D97-AF65-F5344CB8AC3E}">
        <p14:creationId xmlns:p14="http://schemas.microsoft.com/office/powerpoint/2010/main" val="36582072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07504" y="116632"/>
            <a:ext cx="8564488" cy="1470025"/>
          </a:xfrm>
        </p:spPr>
        <p:txBody>
          <a:bodyPr>
            <a:normAutofit/>
          </a:bodyPr>
          <a:lstStyle/>
          <a:p>
            <a:r>
              <a:rPr lang="fr-FR" sz="3200" b="1" dirty="0" smtClean="0"/>
              <a:t>Place des coaches dans le processus</a:t>
            </a:r>
            <a:endParaRPr lang="fr-FR" sz="3200" b="1" dirty="0"/>
          </a:p>
        </p:txBody>
      </p:sp>
      <p:sp>
        <p:nvSpPr>
          <p:cNvPr id="3" name="Sous-titre 2"/>
          <p:cNvSpPr>
            <a:spLocks noGrp="1"/>
          </p:cNvSpPr>
          <p:nvPr>
            <p:ph type="subTitle" idx="1"/>
          </p:nvPr>
        </p:nvSpPr>
        <p:spPr>
          <a:xfrm>
            <a:off x="179512" y="1628800"/>
            <a:ext cx="8856984" cy="5040560"/>
          </a:xfrm>
        </p:spPr>
        <p:txBody>
          <a:bodyPr>
            <a:normAutofit/>
          </a:bodyPr>
          <a:lstStyle/>
          <a:p>
            <a:pPr marL="457200" indent="-457200" algn="l">
              <a:buFont typeface="Arial" panose="020B0604020202020204" pitchFamily="34" charset="0"/>
              <a:buChar char="•"/>
            </a:pPr>
            <a:r>
              <a:rPr lang="fr-FR" sz="2400" dirty="0" smtClean="0">
                <a:solidFill>
                  <a:schemeClr val="tx1"/>
                </a:solidFill>
              </a:rPr>
              <a:t>Courroie de transmission entre l’OBPE et l’UICN/PACO – BIOPAMA</a:t>
            </a:r>
          </a:p>
          <a:p>
            <a:pPr algn="l"/>
            <a:endParaRPr lang="fr-FR" sz="2400" dirty="0" smtClean="0">
              <a:solidFill>
                <a:schemeClr val="tx1"/>
              </a:solidFill>
            </a:endParaRPr>
          </a:p>
          <a:p>
            <a:pPr marL="457200" indent="-457200" algn="l">
              <a:buFont typeface="Arial" panose="020B0604020202020204" pitchFamily="34" charset="0"/>
              <a:buChar char="•"/>
            </a:pPr>
            <a:r>
              <a:rPr lang="fr-FR" sz="2400" dirty="0" smtClean="0">
                <a:solidFill>
                  <a:schemeClr val="tx1"/>
                </a:solidFill>
              </a:rPr>
              <a:t>Organisation de la collecte des données et leur restitution, </a:t>
            </a:r>
          </a:p>
          <a:p>
            <a:pPr algn="l"/>
            <a:endParaRPr lang="fr-FR" sz="2400" dirty="0" smtClean="0">
              <a:solidFill>
                <a:schemeClr val="tx1"/>
              </a:solidFill>
            </a:endParaRPr>
          </a:p>
          <a:p>
            <a:pPr marL="457200" indent="-457200" algn="l">
              <a:buFont typeface="Arial" panose="020B0604020202020204" pitchFamily="34" charset="0"/>
              <a:buChar char="•"/>
            </a:pPr>
            <a:r>
              <a:rPr lang="fr-FR" sz="2400" dirty="0" smtClean="0">
                <a:solidFill>
                  <a:schemeClr val="tx1"/>
                </a:solidFill>
              </a:rPr>
              <a:t>Bons rapports avec la hiérarchie et avec les sites  ( gestionnaires d’AP),</a:t>
            </a:r>
          </a:p>
          <a:p>
            <a:pPr algn="l"/>
            <a:endParaRPr lang="fr-FR" sz="2400" dirty="0" smtClean="0">
              <a:solidFill>
                <a:schemeClr val="tx1"/>
              </a:solidFill>
            </a:endParaRPr>
          </a:p>
          <a:p>
            <a:pPr marL="457200" indent="-457200" algn="l">
              <a:buFont typeface="Arial" panose="020B0604020202020204" pitchFamily="34" charset="0"/>
              <a:buChar char="•"/>
            </a:pPr>
            <a:r>
              <a:rPr lang="fr-FR" sz="2400" dirty="0" smtClean="0">
                <a:solidFill>
                  <a:schemeClr val="tx1"/>
                </a:solidFill>
              </a:rPr>
              <a:t>Maîtrise de l’IMET et du coaching</a:t>
            </a:r>
          </a:p>
          <a:p>
            <a:pPr algn="l"/>
            <a:endParaRPr lang="fr-FR" sz="2400" dirty="0" smtClean="0">
              <a:solidFill>
                <a:schemeClr val="tx1"/>
              </a:solidFill>
            </a:endParaRPr>
          </a:p>
          <a:p>
            <a:pPr marL="457200" indent="-457200" algn="l">
              <a:buFont typeface="Arial" panose="020B0604020202020204" pitchFamily="34" charset="0"/>
              <a:buChar char="•"/>
            </a:pPr>
            <a:r>
              <a:rPr lang="fr-FR" sz="2400" dirty="0" smtClean="0">
                <a:solidFill>
                  <a:schemeClr val="tx1"/>
                </a:solidFill>
              </a:rPr>
              <a:t>Analyse des résultats et orientation de l’utilisation des résultats pour la prise de bonnes décisions de gestion</a:t>
            </a:r>
          </a:p>
          <a:p>
            <a:pPr marL="457200" indent="-457200" algn="l">
              <a:buFont typeface="Arial" panose="020B0604020202020204" pitchFamily="34" charset="0"/>
              <a:buChar char="•"/>
            </a:pPr>
            <a:endParaRPr lang="fr-FR" dirty="0"/>
          </a:p>
        </p:txBody>
      </p:sp>
    </p:spTree>
    <p:extLst>
      <p:ext uri="{BB962C8B-B14F-4D97-AF65-F5344CB8AC3E}">
        <p14:creationId xmlns:p14="http://schemas.microsoft.com/office/powerpoint/2010/main" val="32540098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7584" y="476672"/>
            <a:ext cx="7772400" cy="1470025"/>
          </a:xfrm>
        </p:spPr>
        <p:txBody>
          <a:bodyPr>
            <a:normAutofit fontScale="90000"/>
          </a:bodyPr>
          <a:lstStyle/>
          <a:p>
            <a:r>
              <a:rPr lang="fr-FR" b="1" dirty="0"/>
              <a:t>Synthèse des Résultats IMET des AP du Burundi</a:t>
            </a:r>
            <a:br>
              <a:rPr lang="fr-FR" b="1" dirty="0"/>
            </a:br>
            <a:endParaRPr lang="fr-FR" dirty="0"/>
          </a:p>
        </p:txBody>
      </p:sp>
      <p:sp>
        <p:nvSpPr>
          <p:cNvPr id="3" name="Sous-titre 2"/>
          <p:cNvSpPr>
            <a:spLocks noGrp="1"/>
          </p:cNvSpPr>
          <p:nvPr>
            <p:ph type="subTitle" idx="1"/>
          </p:nvPr>
        </p:nvSpPr>
        <p:spPr>
          <a:xfrm>
            <a:off x="395536" y="2564904"/>
            <a:ext cx="8208912" cy="3073896"/>
          </a:xfrm>
        </p:spPr>
        <p:txBody>
          <a:bodyPr>
            <a:normAutofit fontScale="92500" lnSpcReduction="10000"/>
          </a:bodyPr>
          <a:lstStyle/>
          <a:p>
            <a:r>
              <a:rPr lang="fr-FR" dirty="0" smtClean="0">
                <a:solidFill>
                  <a:schemeClr val="tx1"/>
                </a:solidFill>
              </a:rPr>
              <a:t>Elaboration d’un rapport national: </a:t>
            </a:r>
          </a:p>
          <a:p>
            <a:r>
              <a:rPr lang="fr-FR" b="1" dirty="0" smtClean="0">
                <a:solidFill>
                  <a:schemeClr val="tx1"/>
                </a:solidFill>
              </a:rPr>
              <a:t>«</a:t>
            </a:r>
            <a:r>
              <a:rPr lang="fr-FR" b="1" dirty="0" smtClean="0">
                <a:solidFill>
                  <a:srgbClr val="00B050"/>
                </a:solidFill>
              </a:rPr>
              <a:t> Evaluation </a:t>
            </a:r>
            <a:r>
              <a:rPr lang="fr-FR" b="1" dirty="0">
                <a:solidFill>
                  <a:srgbClr val="00B050"/>
                </a:solidFill>
              </a:rPr>
              <a:t>de l’Efficacité de Gestion des Aires Protégées du Burundi avec l’outil </a:t>
            </a:r>
            <a:r>
              <a:rPr lang="fr-FR" b="1" dirty="0" smtClean="0">
                <a:solidFill>
                  <a:srgbClr val="00B050"/>
                </a:solidFill>
              </a:rPr>
              <a:t>IMET »</a:t>
            </a:r>
          </a:p>
          <a:p>
            <a:r>
              <a:rPr lang="fr-FR" b="1" dirty="0" smtClean="0">
                <a:solidFill>
                  <a:schemeClr val="tx1"/>
                </a:solidFill>
              </a:rPr>
              <a:t> </a:t>
            </a:r>
            <a:r>
              <a:rPr lang="fr-FR" b="1" dirty="0">
                <a:solidFill>
                  <a:schemeClr val="accent2">
                    <a:lumMod val="75000"/>
                  </a:schemeClr>
                </a:solidFill>
              </a:rPr>
              <a:t>Année </a:t>
            </a:r>
            <a:r>
              <a:rPr lang="fr-FR" b="1" dirty="0" smtClean="0">
                <a:solidFill>
                  <a:schemeClr val="accent2">
                    <a:lumMod val="75000"/>
                  </a:schemeClr>
                </a:solidFill>
              </a:rPr>
              <a:t>2015</a:t>
            </a:r>
          </a:p>
          <a:p>
            <a:endParaRPr lang="fr-FR" dirty="0">
              <a:solidFill>
                <a:schemeClr val="accent2">
                  <a:lumMod val="75000"/>
                </a:schemeClr>
              </a:solidFill>
            </a:endParaRPr>
          </a:p>
          <a:p>
            <a:r>
              <a:rPr lang="fr-FR" b="1" i="1" dirty="0" smtClean="0">
                <a:solidFill>
                  <a:srgbClr val="00B0F0"/>
                </a:solidFill>
              </a:rPr>
              <a:t>validé le 11/1/2017</a:t>
            </a:r>
            <a:endParaRPr lang="fr-FR" b="1" i="1" dirty="0">
              <a:solidFill>
                <a:srgbClr val="00B0F0"/>
              </a:solidFill>
            </a:endParaRPr>
          </a:p>
        </p:txBody>
      </p:sp>
    </p:spTree>
    <p:extLst>
      <p:ext uri="{BB962C8B-B14F-4D97-AF65-F5344CB8AC3E}">
        <p14:creationId xmlns:p14="http://schemas.microsoft.com/office/powerpoint/2010/main" val="36869497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4128080585"/>
              </p:ext>
            </p:extLst>
          </p:nvPr>
        </p:nvGraphicFramePr>
        <p:xfrm>
          <a:off x="2051720" y="1196752"/>
          <a:ext cx="5040560" cy="3501427"/>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179512" y="4919008"/>
            <a:ext cx="8964488" cy="1938992"/>
          </a:xfrm>
          <a:prstGeom prst="rect">
            <a:avLst/>
          </a:prstGeom>
        </p:spPr>
        <p:txBody>
          <a:bodyPr wrap="square">
            <a:spAutoFit/>
          </a:bodyPr>
          <a:lstStyle/>
          <a:p>
            <a:pPr marL="457200" lvl="0" indent="-457200" algn="just">
              <a:buFont typeface="Arial" panose="020B0604020202020204" pitchFamily="34" charset="0"/>
              <a:buChar char="•"/>
            </a:pPr>
            <a:r>
              <a:rPr lang="fr-FR" sz="2000" dirty="0"/>
              <a:t>Le contexte de gestion est globalement faible pour toutes les </a:t>
            </a:r>
            <a:r>
              <a:rPr lang="fr-FR" sz="2000" dirty="0" smtClean="0"/>
              <a:t>AP, la configuration, </a:t>
            </a:r>
            <a:r>
              <a:rPr lang="fr-FR" sz="2000" dirty="0"/>
              <a:t>leur taille, l’indice de forme, les nombreuses pressions et menaces impactent négativement sur la </a:t>
            </a:r>
            <a:r>
              <a:rPr lang="fr-FR" sz="2000" dirty="0" smtClean="0"/>
              <a:t>gestion. </a:t>
            </a:r>
          </a:p>
          <a:p>
            <a:pPr lvl="0" algn="just"/>
            <a:endParaRPr lang="fr-FR" sz="2000" dirty="0" smtClean="0"/>
          </a:p>
          <a:p>
            <a:pPr marL="457200" lvl="0" indent="-457200" algn="just">
              <a:buFont typeface="Arial" panose="020B0604020202020204" pitchFamily="34" charset="0"/>
              <a:buChar char="•"/>
            </a:pPr>
            <a:r>
              <a:rPr lang="fr-FR" sz="2000" dirty="0" smtClean="0"/>
              <a:t>Cette </a:t>
            </a:r>
            <a:r>
              <a:rPr lang="fr-FR" sz="2000" dirty="0"/>
              <a:t>situation est exacerbée par la faible prise en compte des questions des </a:t>
            </a:r>
            <a:r>
              <a:rPr lang="fr-FR" sz="2000" dirty="0" smtClean="0"/>
              <a:t>CC et </a:t>
            </a:r>
            <a:r>
              <a:rPr lang="fr-FR" sz="2000" dirty="0"/>
              <a:t>celles relatives aux </a:t>
            </a:r>
            <a:r>
              <a:rPr lang="fr-FR" sz="2000" dirty="0" smtClean="0"/>
              <a:t>SE.</a:t>
            </a:r>
            <a:endParaRPr lang="fr-FR" sz="2000" dirty="0"/>
          </a:p>
        </p:txBody>
      </p:sp>
      <p:sp>
        <p:nvSpPr>
          <p:cNvPr id="3" name="ZoneTexte 2"/>
          <p:cNvSpPr txBox="1"/>
          <p:nvPr/>
        </p:nvSpPr>
        <p:spPr>
          <a:xfrm>
            <a:off x="1331640" y="332656"/>
            <a:ext cx="5760640" cy="461665"/>
          </a:xfrm>
          <a:prstGeom prst="rect">
            <a:avLst/>
          </a:prstGeom>
          <a:noFill/>
        </p:spPr>
        <p:txBody>
          <a:bodyPr wrap="square" rtlCol="0">
            <a:spAutoFit/>
          </a:bodyPr>
          <a:lstStyle/>
          <a:p>
            <a:pPr algn="ctr"/>
            <a:r>
              <a:rPr lang="fr-FR" sz="2400" b="1" dirty="0" smtClean="0"/>
              <a:t>Cycle de gestion des AP</a:t>
            </a:r>
            <a:endParaRPr lang="fr-FR" sz="2400" b="1" dirty="0"/>
          </a:p>
        </p:txBody>
      </p:sp>
    </p:spTree>
    <p:extLst>
      <p:ext uri="{BB962C8B-B14F-4D97-AF65-F5344CB8AC3E}">
        <p14:creationId xmlns:p14="http://schemas.microsoft.com/office/powerpoint/2010/main" val="23869784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225642667"/>
              </p:ext>
            </p:extLst>
          </p:nvPr>
        </p:nvGraphicFramePr>
        <p:xfrm>
          <a:off x="1979712" y="116632"/>
          <a:ext cx="4206617" cy="3240360"/>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5292" y="3284984"/>
            <a:ext cx="8964488" cy="3693319"/>
          </a:xfrm>
          <a:prstGeom prst="rect">
            <a:avLst/>
          </a:prstGeom>
        </p:spPr>
        <p:txBody>
          <a:bodyPr wrap="square">
            <a:spAutoFit/>
          </a:bodyPr>
          <a:lstStyle/>
          <a:p>
            <a:pPr lvl="0" algn="just"/>
            <a:r>
              <a:rPr lang="fr-FR" b="1" i="1" dirty="0"/>
              <a:t>La planification est marquée par </a:t>
            </a:r>
            <a:r>
              <a:rPr lang="fr-FR" dirty="0" smtClean="0"/>
              <a:t>:</a:t>
            </a:r>
          </a:p>
          <a:p>
            <a:pPr lvl="0" algn="just"/>
            <a:r>
              <a:rPr lang="fr-FR" dirty="0" smtClean="0"/>
              <a:t>les </a:t>
            </a:r>
            <a:r>
              <a:rPr lang="fr-FR" dirty="0"/>
              <a:t>textes réglementaires, la configuration de l’aire protégée, le plan de gestion et de travail ainsi que les objectifs de conservation. </a:t>
            </a:r>
            <a:endParaRPr lang="fr-FR" dirty="0" smtClean="0"/>
          </a:p>
          <a:p>
            <a:pPr lvl="0" algn="just"/>
            <a:endParaRPr lang="fr-FR" dirty="0"/>
          </a:p>
          <a:p>
            <a:pPr marL="285750" lvl="0" indent="-285750" algn="just">
              <a:buBlip>
                <a:blip r:embed="rId3"/>
              </a:buBlip>
            </a:pPr>
            <a:r>
              <a:rPr lang="fr-FR" dirty="0" smtClean="0"/>
              <a:t>Les </a:t>
            </a:r>
            <a:r>
              <a:rPr lang="fr-FR" dirty="0"/>
              <a:t>aires protégées du Burundi sont majoritairement régies par la loi mais elles sont de très petites tailles. </a:t>
            </a:r>
          </a:p>
          <a:p>
            <a:pPr marL="285750" lvl="0" indent="-285750" algn="just">
              <a:buBlip>
                <a:blip r:embed="rId3"/>
              </a:buBlip>
            </a:pPr>
            <a:r>
              <a:rPr lang="fr-FR" dirty="0" smtClean="0"/>
              <a:t>Quelques </a:t>
            </a:r>
            <a:r>
              <a:rPr lang="fr-FR" dirty="0"/>
              <a:t>aires protégées ont des plans d’aménagement et de  gestion soit </a:t>
            </a:r>
            <a:r>
              <a:rPr lang="fr-FR" dirty="0" smtClean="0"/>
              <a:t>dépassés soit </a:t>
            </a:r>
            <a:r>
              <a:rPr lang="fr-FR" dirty="0"/>
              <a:t>faiblement mis en œuvre. </a:t>
            </a:r>
          </a:p>
          <a:p>
            <a:pPr marL="285750" lvl="0" indent="-285750" algn="just">
              <a:buBlip>
                <a:blip r:embed="rId3"/>
              </a:buBlip>
            </a:pPr>
            <a:r>
              <a:rPr lang="fr-FR" dirty="0" smtClean="0"/>
              <a:t>Presque </a:t>
            </a:r>
            <a:r>
              <a:rPr lang="fr-FR" dirty="0"/>
              <a:t>toutes les aires protégées n’ont quasiment pas de plan de travail annuel par manque de budget. </a:t>
            </a:r>
          </a:p>
          <a:p>
            <a:pPr marL="285750" lvl="0" indent="-285750" algn="just">
              <a:buBlip>
                <a:blip r:embed="rId3"/>
              </a:buBlip>
            </a:pPr>
            <a:r>
              <a:rPr lang="fr-FR" dirty="0" smtClean="0"/>
              <a:t>Non </a:t>
            </a:r>
            <a:r>
              <a:rPr lang="fr-FR" dirty="0"/>
              <a:t>plus,  les objectifs de conservation ne sont pas clairs : La vision, les missions et les objectifs ne sont </a:t>
            </a:r>
            <a:r>
              <a:rPr lang="fr-FR" dirty="0" smtClean="0"/>
              <a:t>pas fondés </a:t>
            </a:r>
            <a:r>
              <a:rPr lang="fr-FR" dirty="0"/>
              <a:t>sur  les valeurs ou les éléments clés</a:t>
            </a:r>
            <a:r>
              <a:rPr lang="fr-FR" dirty="0" smtClean="0"/>
              <a:t>.</a:t>
            </a:r>
          </a:p>
          <a:p>
            <a:pPr lvl="0" algn="just"/>
            <a:endParaRPr lang="fr-FR" dirty="0"/>
          </a:p>
        </p:txBody>
      </p:sp>
    </p:spTree>
    <p:extLst>
      <p:ext uri="{BB962C8B-B14F-4D97-AF65-F5344CB8AC3E}">
        <p14:creationId xmlns:p14="http://schemas.microsoft.com/office/powerpoint/2010/main" val="22654671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633908185"/>
              </p:ext>
            </p:extLst>
          </p:nvPr>
        </p:nvGraphicFramePr>
        <p:xfrm>
          <a:off x="1835696" y="-64756"/>
          <a:ext cx="4757415" cy="3384376"/>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0" y="3140968"/>
            <a:ext cx="9144000" cy="3785652"/>
          </a:xfrm>
          <a:prstGeom prst="rect">
            <a:avLst/>
          </a:prstGeom>
        </p:spPr>
        <p:txBody>
          <a:bodyPr wrap="square">
            <a:spAutoFit/>
          </a:bodyPr>
          <a:lstStyle/>
          <a:p>
            <a:pPr lvl="0" algn="just"/>
            <a:r>
              <a:rPr lang="fr-FR" sz="2000" b="1" i="1" dirty="0"/>
              <a:t>Les intrants </a:t>
            </a:r>
            <a:r>
              <a:rPr lang="fr-FR" sz="2000" dirty="0"/>
              <a:t>sont caractérisés par les informations de base, le personnel, le budget, les infrastructures et équipements. </a:t>
            </a:r>
            <a:endParaRPr lang="fr-FR" sz="2000" dirty="0" smtClean="0"/>
          </a:p>
          <a:p>
            <a:pPr lvl="0" algn="just"/>
            <a:endParaRPr lang="fr-FR" sz="2000" dirty="0" smtClean="0"/>
          </a:p>
          <a:p>
            <a:pPr marL="342900" lvl="0" indent="-342900" algn="just">
              <a:buFont typeface="Wingdings" panose="05000000000000000000" pitchFamily="2" charset="2"/>
              <a:buChar char="Ø"/>
            </a:pPr>
            <a:r>
              <a:rPr lang="fr-FR" sz="2000" dirty="0" smtClean="0"/>
              <a:t>Les </a:t>
            </a:r>
            <a:r>
              <a:rPr lang="fr-FR" sz="2000" dirty="0"/>
              <a:t>informations de base en rapport avec la biodiversité ne sont pas disponibles. Les données d’inventaire manquent cruellement. </a:t>
            </a:r>
            <a:r>
              <a:rPr lang="fr-FR" sz="2000" dirty="0" smtClean="0"/>
              <a:t> Là </a:t>
            </a:r>
            <a:r>
              <a:rPr lang="fr-FR" sz="2000" dirty="0"/>
              <a:t>où elles existent, elles nécessitent d’être actualisées. </a:t>
            </a:r>
            <a:endParaRPr lang="fr-FR" sz="2000" dirty="0" smtClean="0"/>
          </a:p>
          <a:p>
            <a:pPr lvl="0" algn="just"/>
            <a:endParaRPr lang="fr-FR" sz="2000" dirty="0"/>
          </a:p>
          <a:p>
            <a:pPr marL="342900" lvl="0" indent="-342900" algn="just">
              <a:buFont typeface="Wingdings" panose="05000000000000000000" pitchFamily="2" charset="2"/>
              <a:buChar char="Ø"/>
            </a:pPr>
            <a:r>
              <a:rPr lang="fr-FR" sz="2000" dirty="0" smtClean="0"/>
              <a:t>Le </a:t>
            </a:r>
            <a:r>
              <a:rPr lang="fr-FR" sz="2000" dirty="0"/>
              <a:t>personnel est quantitativement et qualitativement insuffisant. Les services de gestion participative, recherche et éducation environnementale sont inexistants dans les aires protégées du Burundi. </a:t>
            </a:r>
            <a:endParaRPr lang="fr-FR" sz="2000" dirty="0" smtClean="0"/>
          </a:p>
          <a:p>
            <a:pPr lvl="0" algn="just"/>
            <a:endParaRPr lang="fr-FR" sz="2000" dirty="0" smtClean="0"/>
          </a:p>
          <a:p>
            <a:pPr marL="342900" lvl="0" indent="-342900" algn="just">
              <a:buFont typeface="Wingdings" panose="05000000000000000000" pitchFamily="2" charset="2"/>
              <a:buChar char="Ø"/>
            </a:pPr>
            <a:r>
              <a:rPr lang="fr-FR" sz="2000" dirty="0" smtClean="0"/>
              <a:t>Aucune </a:t>
            </a:r>
            <a:r>
              <a:rPr lang="fr-FR" sz="2000" dirty="0"/>
              <a:t>aire protégée n’a de budget annuel sécurisé. </a:t>
            </a:r>
          </a:p>
        </p:txBody>
      </p:sp>
    </p:spTree>
    <p:extLst>
      <p:ext uri="{BB962C8B-B14F-4D97-AF65-F5344CB8AC3E}">
        <p14:creationId xmlns:p14="http://schemas.microsoft.com/office/powerpoint/2010/main" val="38230156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2413600148"/>
              </p:ext>
            </p:extLst>
          </p:nvPr>
        </p:nvGraphicFramePr>
        <p:xfrm>
          <a:off x="3491880" y="260648"/>
          <a:ext cx="4320480" cy="2808312"/>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0" y="2887682"/>
            <a:ext cx="9036496" cy="4247317"/>
          </a:xfrm>
          <a:prstGeom prst="rect">
            <a:avLst/>
          </a:prstGeom>
        </p:spPr>
        <p:txBody>
          <a:bodyPr wrap="square">
            <a:spAutoFit/>
          </a:bodyPr>
          <a:lstStyle/>
          <a:p>
            <a:pPr algn="just"/>
            <a:r>
              <a:rPr lang="fr-FR" dirty="0"/>
              <a:t>Le processus  est marqué par les capacités et formation du personnel, gestion des ressources humaines, leadership  interne, gestion comptable et financière, entretien des infrastructures, gestion des valeurs, contrôle de l’aire protégée, application des lois, implication des communautés, relations avec les acteurs, gestion des visiteurs, système de suivi, recherche et </a:t>
            </a:r>
            <a:r>
              <a:rPr lang="fr-FR" dirty="0" err="1"/>
              <a:t>biomonitoring</a:t>
            </a:r>
            <a:r>
              <a:rPr lang="fr-FR" dirty="0"/>
              <a:t>, gestion des effets </a:t>
            </a:r>
            <a:r>
              <a:rPr lang="fr-FR" dirty="0" smtClean="0"/>
              <a:t>des CC et </a:t>
            </a:r>
            <a:r>
              <a:rPr lang="fr-FR" dirty="0"/>
              <a:t>les </a:t>
            </a:r>
            <a:r>
              <a:rPr lang="fr-FR" dirty="0" smtClean="0"/>
              <a:t>SE. </a:t>
            </a:r>
          </a:p>
          <a:p>
            <a:pPr marL="285750" indent="-285750" algn="just">
              <a:buBlip>
                <a:blip r:embed="rId3"/>
              </a:buBlip>
            </a:pPr>
            <a:r>
              <a:rPr lang="fr-FR" dirty="0" smtClean="0"/>
              <a:t>A </a:t>
            </a:r>
            <a:r>
              <a:rPr lang="fr-FR" dirty="0"/>
              <a:t>part les patrouilles de surveillance effectuées par les </a:t>
            </a:r>
            <a:r>
              <a:rPr lang="fr-FR" dirty="0" err="1"/>
              <a:t>écogardes</a:t>
            </a:r>
            <a:r>
              <a:rPr lang="fr-FR" dirty="0"/>
              <a:t>, très peu d’activités sont engagées sur terrain. La raison majeure est le manque de budget, de même qu’un  faible partenariat technique et financier.  </a:t>
            </a:r>
          </a:p>
          <a:p>
            <a:pPr marL="285750" indent="-285750" algn="just">
              <a:buBlip>
                <a:blip r:embed="rId3"/>
              </a:buBlip>
            </a:pPr>
            <a:r>
              <a:rPr lang="fr-FR" dirty="0" smtClean="0"/>
              <a:t>La </a:t>
            </a:r>
            <a:r>
              <a:rPr lang="fr-FR" dirty="0"/>
              <a:t>loi régissant les aires protégées  est  faiblement appliquée à cause d’une faible implication de toutes les parties prenantes. </a:t>
            </a:r>
          </a:p>
          <a:p>
            <a:pPr marL="285750" indent="-285750" algn="just">
              <a:buBlip>
                <a:blip r:embed="rId3"/>
              </a:buBlip>
            </a:pPr>
            <a:r>
              <a:rPr lang="fr-FR" dirty="0" smtClean="0"/>
              <a:t>Les </a:t>
            </a:r>
            <a:r>
              <a:rPr lang="fr-FR" dirty="0"/>
              <a:t>communautés riveraines sont peu impliquées dans la gestion des aires </a:t>
            </a:r>
            <a:r>
              <a:rPr lang="fr-FR" dirty="0" smtClean="0"/>
              <a:t>protégées.</a:t>
            </a:r>
          </a:p>
          <a:p>
            <a:pPr marL="285750" indent="-285750" algn="just">
              <a:buBlip>
                <a:blip r:embed="rId3"/>
              </a:buBlip>
            </a:pPr>
            <a:r>
              <a:rPr lang="fr-FR" dirty="0" smtClean="0"/>
              <a:t>Le </a:t>
            </a:r>
            <a:r>
              <a:rPr lang="fr-FR" dirty="0"/>
              <a:t>tourisme est au point mort dans toutes les aires protégées. </a:t>
            </a:r>
          </a:p>
          <a:p>
            <a:pPr marL="285750" indent="-285750" algn="just">
              <a:buBlip>
                <a:blip r:embed="rId3"/>
              </a:buBlip>
            </a:pPr>
            <a:r>
              <a:rPr lang="fr-FR" dirty="0" smtClean="0"/>
              <a:t>Les </a:t>
            </a:r>
            <a:r>
              <a:rPr lang="fr-FR" dirty="0"/>
              <a:t>questions des </a:t>
            </a:r>
            <a:r>
              <a:rPr lang="fr-FR" dirty="0" smtClean="0"/>
              <a:t>CC et </a:t>
            </a:r>
            <a:r>
              <a:rPr lang="fr-FR" dirty="0"/>
              <a:t>les </a:t>
            </a:r>
            <a:r>
              <a:rPr lang="fr-FR" dirty="0" smtClean="0"/>
              <a:t>SE sont </a:t>
            </a:r>
            <a:r>
              <a:rPr lang="fr-FR" dirty="0"/>
              <a:t>faiblement pris en compte dans la gestion des aires protégées. </a:t>
            </a:r>
          </a:p>
          <a:p>
            <a:pPr lvl="0" algn="just"/>
            <a:endParaRPr lang="fr-FR" dirty="0"/>
          </a:p>
        </p:txBody>
      </p:sp>
    </p:spTree>
    <p:extLst>
      <p:ext uri="{BB962C8B-B14F-4D97-AF65-F5344CB8AC3E}">
        <p14:creationId xmlns:p14="http://schemas.microsoft.com/office/powerpoint/2010/main" val="23882743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phique 3"/>
          <p:cNvGraphicFramePr>
            <a:graphicFrameLocks/>
          </p:cNvGraphicFramePr>
          <p:nvPr>
            <p:extLst>
              <p:ext uri="{D42A27DB-BD31-4B8C-83A1-F6EECF244321}">
                <p14:modId xmlns:p14="http://schemas.microsoft.com/office/powerpoint/2010/main" val="3188353485"/>
              </p:ext>
            </p:extLst>
          </p:nvPr>
        </p:nvGraphicFramePr>
        <p:xfrm>
          <a:off x="1907704" y="116632"/>
          <a:ext cx="5088880" cy="4104456"/>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107504" y="4005064"/>
            <a:ext cx="8928992" cy="2308324"/>
          </a:xfrm>
          <a:prstGeom prst="rect">
            <a:avLst/>
          </a:prstGeom>
        </p:spPr>
        <p:txBody>
          <a:bodyPr wrap="square">
            <a:spAutoFit/>
          </a:bodyPr>
          <a:lstStyle/>
          <a:p>
            <a:pPr marL="285750" lvl="0" indent="-285750" algn="just">
              <a:buBlip>
                <a:blip r:embed="rId3"/>
              </a:buBlip>
            </a:pPr>
            <a:r>
              <a:rPr lang="fr-FR" dirty="0"/>
              <a:t>Les résultats sont évalués sur base de la mise en œuvre du plan de travail annuel et des résultats atteints. </a:t>
            </a:r>
            <a:endParaRPr lang="fr-FR" dirty="0" smtClean="0"/>
          </a:p>
          <a:p>
            <a:pPr lvl="0" algn="just"/>
            <a:endParaRPr lang="fr-FR" dirty="0"/>
          </a:p>
          <a:p>
            <a:pPr marL="285750" lvl="0" indent="-285750" algn="just">
              <a:buBlip>
                <a:blip r:embed="rId3"/>
              </a:buBlip>
            </a:pPr>
            <a:r>
              <a:rPr lang="fr-FR" dirty="0" smtClean="0"/>
              <a:t>N’ayant </a:t>
            </a:r>
            <a:r>
              <a:rPr lang="fr-FR" dirty="0"/>
              <a:t>pas globalement de plan de travail, les aires protégées du Burundi affichent très peu de résultats. </a:t>
            </a:r>
            <a:endParaRPr lang="fr-FR" dirty="0" smtClean="0"/>
          </a:p>
          <a:p>
            <a:pPr lvl="0" algn="just"/>
            <a:endParaRPr lang="fr-FR" dirty="0"/>
          </a:p>
          <a:p>
            <a:pPr marL="285750" lvl="0" indent="-285750" algn="just">
              <a:buBlip>
                <a:blip r:embed="rId3"/>
              </a:buBlip>
            </a:pPr>
            <a:r>
              <a:rPr lang="fr-FR" dirty="0" smtClean="0"/>
              <a:t>Seule </a:t>
            </a:r>
            <a:r>
              <a:rPr lang="fr-FR" dirty="0"/>
              <a:t>une aire protégée (la réserve naturelle forestière de Bururi)  a un plan de travail depuis 2014 grâce à l’appui  technique et financier des partenaires.</a:t>
            </a:r>
          </a:p>
        </p:txBody>
      </p:sp>
    </p:spTree>
    <p:extLst>
      <p:ext uri="{BB962C8B-B14F-4D97-AF65-F5344CB8AC3E}">
        <p14:creationId xmlns:p14="http://schemas.microsoft.com/office/powerpoint/2010/main" val="2964956564"/>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816</TotalTime>
  <Words>1069</Words>
  <Application>Microsoft Office PowerPoint</Application>
  <PresentationFormat>Affichage à l'écran (4:3)</PresentationFormat>
  <Paragraphs>101</Paragraphs>
  <Slides>14</Slides>
  <Notes>0</Notes>
  <HiddenSlides>0</HiddenSlides>
  <MMClips>0</MMClips>
  <ScaleCrop>false</ScaleCrop>
  <HeadingPairs>
    <vt:vector size="4" baseType="variant">
      <vt:variant>
        <vt:lpstr>Thème</vt:lpstr>
      </vt:variant>
      <vt:variant>
        <vt:i4>1</vt:i4>
      </vt:variant>
      <vt:variant>
        <vt:lpstr>Titres des diapositives</vt:lpstr>
      </vt:variant>
      <vt:variant>
        <vt:i4>14</vt:i4>
      </vt:variant>
    </vt:vector>
  </HeadingPairs>
  <TitlesOfParts>
    <vt:vector size="15" baseType="lpstr">
      <vt:lpstr>Thème Office</vt:lpstr>
      <vt:lpstr>Résultats IMET des AP du Burundi et éléments d’orientation stratégique</vt:lpstr>
      <vt:lpstr>Processus BIOPAMA au Burundi</vt:lpstr>
      <vt:lpstr>Place des coaches dans le processus</vt:lpstr>
      <vt:lpstr>Synthèse des Résultats IMET des AP du Burundi </vt:lpstr>
      <vt:lpstr>Présentation PowerPoint</vt:lpstr>
      <vt:lpstr>Présentation PowerPoint</vt:lpstr>
      <vt:lpstr>Présentation PowerPoint</vt:lpstr>
      <vt:lpstr>Présentation PowerPoint</vt:lpstr>
      <vt:lpstr>Présentation PowerPoint</vt:lpstr>
      <vt:lpstr>Présentation PowerPoint</vt:lpstr>
      <vt:lpstr>Pressions et Menaces</vt:lpstr>
      <vt:lpstr>Eléments d’orientation stratégique</vt:lpstr>
      <vt:lpstr>Recommandations</vt:lpstr>
      <vt:lpstr>Merci pour votre aimable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NZIGIYIMPA Leonidas</dc:creator>
  <cp:lastModifiedBy>NZIGIYIMPA Leonidas</cp:lastModifiedBy>
  <cp:revision>45</cp:revision>
  <dcterms:created xsi:type="dcterms:W3CDTF">2017-01-10T14:48:08Z</dcterms:created>
  <dcterms:modified xsi:type="dcterms:W3CDTF">2017-01-23T10:42:31Z</dcterms:modified>
</cp:coreProperties>
</file>