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71" r:id="rId4"/>
    <p:sldId id="273" r:id="rId5"/>
    <p:sldId id="275" r:id="rId6"/>
    <p:sldId id="268" r:id="rId7"/>
    <p:sldId id="257" r:id="rId8"/>
    <p:sldId id="258" r:id="rId9"/>
    <p:sldId id="259" r:id="rId10"/>
    <p:sldId id="269" r:id="rId11"/>
    <p:sldId id="261" r:id="rId12"/>
    <p:sldId id="262" r:id="rId13"/>
    <p:sldId id="283" r:id="rId14"/>
    <p:sldId id="279" r:id="rId15"/>
    <p:sldId id="280" r:id="rId16"/>
    <p:sldId id="277" r:id="rId17"/>
    <p:sldId id="270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78B1-CC59-4E2F-9369-ABA4EFDB6EE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D1D8-AE6D-4406-83FD-1DF3AE4C67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78B1-CC59-4E2F-9369-ABA4EFDB6EE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D1D8-AE6D-4406-83FD-1DF3AE4C67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78B1-CC59-4E2F-9369-ABA4EFDB6EE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D1D8-AE6D-4406-83FD-1DF3AE4C67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78B1-CC59-4E2F-9369-ABA4EFDB6EE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D1D8-AE6D-4406-83FD-1DF3AE4C67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78B1-CC59-4E2F-9369-ABA4EFDB6EE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D1D8-AE6D-4406-83FD-1DF3AE4C67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78B1-CC59-4E2F-9369-ABA4EFDB6EE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D1D8-AE6D-4406-83FD-1DF3AE4C67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78B1-CC59-4E2F-9369-ABA4EFDB6EE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D1D8-AE6D-4406-83FD-1DF3AE4C67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78B1-CC59-4E2F-9369-ABA4EFDB6EE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D1D8-AE6D-4406-83FD-1DF3AE4C67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78B1-CC59-4E2F-9369-ABA4EFDB6EE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D1D8-AE6D-4406-83FD-1DF3AE4C67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78B1-CC59-4E2F-9369-ABA4EFDB6EE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D1D8-AE6D-4406-83FD-1DF3AE4C67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F78B1-CC59-4E2F-9369-ABA4EFDB6EE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FD1D8-AE6D-4406-83FD-1DF3AE4C67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5F78B1-CC59-4E2F-9369-ABA4EFDB6EE4}" type="datetimeFigureOut">
              <a:rPr lang="fr-FR" smtClean="0"/>
              <a:pPr/>
              <a:t>23/01/2017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FD1D8-AE6D-4406-83FD-1DF3AE4C67E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hyperlink" Target="http://www.radiookapi.net/sites/default/files/Rhinoceros-blanc-Garamba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908720"/>
            <a:ext cx="9144000" cy="1440159"/>
          </a:xfrm>
        </p:spPr>
        <p:txBody>
          <a:bodyPr>
            <a:normAutofit fontScale="90000"/>
          </a:bodyPr>
          <a:lstStyle/>
          <a:p>
            <a:r>
              <a:rPr lang="fr-FR" sz="3600" dirty="0" smtClean="0"/>
              <a:t>« Atelier sur l’évaluation de la Phase Pilote du Programme BIOPAMA »  </a:t>
            </a:r>
            <a:br>
              <a:rPr lang="fr-FR" sz="3600" dirty="0" smtClean="0"/>
            </a:br>
            <a:r>
              <a:rPr lang="fr-FR" sz="3600" dirty="0" smtClean="0"/>
              <a:t>Douala du 23 au 24 Janvier 2017 </a:t>
            </a:r>
            <a:r>
              <a:rPr lang="fr-BE" sz="3600" dirty="0" smtClean="0"/>
              <a:t/>
            </a:r>
            <a:br>
              <a:rPr lang="fr-BE" sz="3600" dirty="0" smtClean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2636912"/>
            <a:ext cx="9144000" cy="2952328"/>
          </a:xfrm>
        </p:spPr>
        <p:txBody>
          <a:bodyPr>
            <a:normAutofit/>
          </a:bodyPr>
          <a:lstStyle/>
          <a:p>
            <a:r>
              <a:rPr lang="fr-FR" sz="2800" i="1" dirty="0" smtClean="0"/>
              <a:t>Processus de collecte de données</a:t>
            </a:r>
            <a:r>
              <a:rPr lang="fr-FR" dirty="0" smtClean="0"/>
              <a:t>  IMET en RDC</a:t>
            </a:r>
          </a:p>
          <a:p>
            <a:r>
              <a:rPr lang="fr-FR" dirty="0" smtClean="0"/>
              <a:t> </a:t>
            </a:r>
            <a:r>
              <a:rPr lang="fr-BE" sz="2800" b="1" dirty="0" smtClean="0">
                <a:solidFill>
                  <a:srgbClr val="00B050"/>
                </a:solidFill>
              </a:rPr>
              <a:t>Par</a:t>
            </a:r>
          </a:p>
          <a:p>
            <a:pPr algn="ctr"/>
            <a:r>
              <a:rPr lang="fr-BE" sz="2800" b="1" dirty="0" smtClean="0">
                <a:solidFill>
                  <a:srgbClr val="00B050"/>
                </a:solidFill>
              </a:rPr>
              <a:t>Gabriel ZABITI </a:t>
            </a:r>
            <a:r>
              <a:rPr lang="fr-BE" sz="2800" b="1" dirty="0" err="1" smtClean="0">
                <a:solidFill>
                  <a:srgbClr val="00B050"/>
                </a:solidFill>
              </a:rPr>
              <a:t>Kandolo</a:t>
            </a:r>
            <a:r>
              <a:rPr lang="fr-BE" sz="2800" b="1" dirty="0" smtClean="0">
                <a:solidFill>
                  <a:srgbClr val="00B050"/>
                </a:solidFill>
              </a:rPr>
              <a:t>, Msc2</a:t>
            </a:r>
          </a:p>
          <a:p>
            <a:r>
              <a:rPr lang="fr-FR" sz="2800" b="1" i="1" dirty="0" smtClean="0"/>
              <a:t>Assistant en charge de Planification ICCN et Expert du team </a:t>
            </a:r>
            <a:r>
              <a:rPr lang="fr-FR" sz="2800" b="1" i="1" dirty="0" err="1" smtClean="0"/>
              <a:t>work</a:t>
            </a:r>
            <a:r>
              <a:rPr lang="fr-FR" sz="2800" b="1" i="1" dirty="0" smtClean="0"/>
              <a:t> </a:t>
            </a:r>
            <a:r>
              <a:rPr lang="fr-FR" sz="2800" b="1" i="1" dirty="0" err="1" smtClean="0"/>
              <a:t>Biopama</a:t>
            </a:r>
            <a:r>
              <a:rPr lang="fr-FR" sz="2800" b="1" i="1" dirty="0" smtClean="0"/>
              <a:t>/ICCN</a:t>
            </a:r>
            <a:endParaRPr lang="fr-BE" sz="2800" b="1" i="1" dirty="0" smtClean="0">
              <a:solidFill>
                <a:srgbClr val="00B050"/>
              </a:solidFill>
            </a:endParaRPr>
          </a:p>
          <a:p>
            <a:pPr algn="ctr"/>
            <a:endParaRPr lang="fr-BE" sz="2800" b="1" dirty="0" smtClean="0">
              <a:solidFill>
                <a:srgbClr val="00B050"/>
              </a:solidFill>
            </a:endParaRPr>
          </a:p>
          <a:p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106"/>
          </a:xfrm>
        </p:spPr>
        <p:txBody>
          <a:bodyPr/>
          <a:lstStyle/>
          <a:p>
            <a:r>
              <a:rPr lang="fr-FR" dirty="0" smtClean="0"/>
              <a:t>Processus: 34 % 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half" idx="1"/>
          </p:nvPr>
        </p:nvGraphicFramePr>
        <p:xfrm>
          <a:off x="179513" y="1196752"/>
          <a:ext cx="4316287" cy="5328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228"/>
                <a:gridCol w="1450649"/>
                <a:gridCol w="758410"/>
              </a:tblGrid>
              <a:tr h="6325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Gestion et intégrité du site</a:t>
                      </a:r>
                      <a:endParaRPr lang="fr-FR" sz="110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37 %</a:t>
                      </a:r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6084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Protection</a:t>
                      </a:r>
                      <a:endParaRPr lang="fr-FR" sz="110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39 %</a:t>
                      </a:r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12651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Conservation communautaire/ Relations avec les parties prenantes</a:t>
                      </a:r>
                      <a:endParaRPr lang="fr-FR" sz="110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38 %</a:t>
                      </a:r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6084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Gestion du tourisme</a:t>
                      </a:r>
                      <a:endParaRPr lang="fr-FR" sz="110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4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 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%</a:t>
                      </a:r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6325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Suivi écologique et recherche</a:t>
                      </a:r>
                      <a:endParaRPr lang="fr-FR" sz="110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30 %</a:t>
                      </a:r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15814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Gestion des effets du changement climatique et des services éco-systémiques</a:t>
                      </a:r>
                      <a:endParaRPr lang="fr-FR" sz="110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7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 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%</a:t>
                      </a:r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2"/>
          </p:nvPr>
        </p:nvGraphicFramePr>
        <p:xfrm>
          <a:off x="4644009" y="1196752"/>
          <a:ext cx="4042791" cy="4464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597"/>
                <a:gridCol w="1747764"/>
                <a:gridCol w="947430"/>
              </a:tblGrid>
              <a:tr h="772913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Points forts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Valeurs  intermédiaire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Points faibles </a:t>
                      </a:r>
                      <a:endParaRPr lang="fr-F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3691583">
                <a:tc gridSpan="3">
                  <a:txBody>
                    <a:bodyPr/>
                    <a:lstStyle/>
                    <a:p>
                      <a:endParaRPr lang="fr-FR" sz="9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132856"/>
            <a:ext cx="424847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Résultats : 50 %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half" idx="1"/>
          </p:nvPr>
        </p:nvGraphicFramePr>
        <p:xfrm>
          <a:off x="251520" y="1412776"/>
          <a:ext cx="3888432" cy="504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9875"/>
                <a:gridCol w="1200905"/>
                <a:gridCol w="597652"/>
              </a:tblGrid>
              <a:tr h="21612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Mise en œuvre du programme de travail</a:t>
                      </a:r>
                      <a:endParaRPr lang="fr-FR" sz="110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60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 %</a:t>
                      </a:r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287933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Résultats atteints</a:t>
                      </a:r>
                      <a:endParaRPr lang="fr-FR" sz="110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40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 %</a:t>
                      </a:r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2"/>
          </p:nvPr>
        </p:nvGraphicFramePr>
        <p:xfrm>
          <a:off x="4211960" y="1124744"/>
          <a:ext cx="4752528" cy="4447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1584176"/>
                <a:gridCol w="1584176"/>
              </a:tblGrid>
              <a:tr h="864096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Points forts 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Valeurs  intermédiaires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Points faibles </a:t>
                      </a:r>
                      <a:endParaRPr lang="fr-F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3583100">
                <a:tc gridSpan="3">
                  <a:txBody>
                    <a:bodyPr/>
                    <a:lstStyle/>
                    <a:p>
                      <a:endParaRPr lang="fr-FR" sz="9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060848"/>
            <a:ext cx="468052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2114"/>
          </a:xfrm>
        </p:spPr>
        <p:txBody>
          <a:bodyPr/>
          <a:lstStyle/>
          <a:p>
            <a:r>
              <a:rPr lang="fr-FR" dirty="0" smtClean="0"/>
              <a:t>Effets/Impacts : 25 %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half" idx="1"/>
          </p:nvPr>
        </p:nvGraphicFramePr>
        <p:xfrm>
          <a:off x="457200" y="1600201"/>
          <a:ext cx="4618856" cy="4972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1864"/>
                <a:gridCol w="988247"/>
                <a:gridCol w="818745"/>
              </a:tblGrid>
              <a:tr h="7337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Atteinte des objectifs de conservation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56 %</a:t>
                      </a:r>
                      <a:endParaRPr lang="fr-FR" b="0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4704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Times New Roman"/>
                        </a:rPr>
                        <a:t>Etat  actuel de conservation des cibles 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19</a:t>
                      </a:r>
                      <a:r>
                        <a:rPr lang="fr-FR" b="0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 </a:t>
                      </a:r>
                      <a:r>
                        <a:rPr lang="fr-FR" b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%</a:t>
                      </a:r>
                      <a:endParaRPr lang="fr-FR" b="0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97837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Times New Roman"/>
                        </a:rPr>
                        <a:t>Tendance de l’état</a:t>
                      </a:r>
                      <a:r>
                        <a:rPr lang="fr-FR" sz="1100" b="0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Times New Roman"/>
                        </a:rPr>
                        <a:t> de conservation des cibles 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18</a:t>
                      </a:r>
                      <a:r>
                        <a:rPr lang="fr-FR" b="0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 </a:t>
                      </a:r>
                      <a:r>
                        <a:rPr lang="fr-FR" b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%</a:t>
                      </a:r>
                      <a:endParaRPr lang="fr-FR" b="0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7494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Times New Roman"/>
                        </a:rPr>
                        <a:t>Impact des actions de gestion sur les communautés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33 %</a:t>
                      </a:r>
                      <a:endParaRPr lang="fr-FR" b="0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8169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Times New Roman"/>
                        </a:rPr>
                        <a:t>Impact de</a:t>
                      </a:r>
                      <a:r>
                        <a:rPr lang="fr-FR" sz="1100" b="0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Times New Roman"/>
                        </a:rPr>
                        <a:t> gestion sur le maintien des services éco-</a:t>
                      </a:r>
                      <a:r>
                        <a:rPr lang="fr-FR" sz="1100" b="0" baseline="0" dirty="0" err="1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Times New Roman"/>
                        </a:rPr>
                        <a:t>systèmique</a:t>
                      </a:r>
                      <a:r>
                        <a:rPr lang="fr-FR" sz="1100" b="0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Times New Roman"/>
                        </a:rPr>
                        <a:t> 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0</a:t>
                      </a:r>
                      <a:endParaRPr lang="fr-FR" b="0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2229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Times New Roman"/>
                        </a:rPr>
                        <a:t>Impact de gestion sur l’atténuation et l’adaptation</a:t>
                      </a:r>
                      <a:r>
                        <a:rPr lang="fr-FR" sz="1100" b="0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Times New Roman"/>
                        </a:rPr>
                        <a:t> au changement climatique </a:t>
                      </a:r>
                      <a:endParaRPr lang="fr-FR" sz="1100" b="0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0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22 %</a:t>
                      </a:r>
                      <a:endParaRPr lang="fr-FR" b="0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b="0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2"/>
          </p:nvPr>
        </p:nvGraphicFramePr>
        <p:xfrm>
          <a:off x="5292725" y="1600200"/>
          <a:ext cx="3394074" cy="4303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1358"/>
                <a:gridCol w="1131358"/>
                <a:gridCol w="1131358"/>
              </a:tblGrid>
              <a:tr h="964704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Points forts 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Valeurs  intermédiaires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Points faibles </a:t>
                      </a:r>
                      <a:endParaRPr lang="fr-F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3338422">
                <a:tc gridSpan="3">
                  <a:txBody>
                    <a:bodyPr/>
                    <a:lstStyle/>
                    <a:p>
                      <a:endParaRPr lang="fr-FR" sz="8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ag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780928"/>
            <a:ext cx="374441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Pression et menaces 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7399535" cy="4039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Quelques points forts  de l’outils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fr-FR" dirty="0" smtClean="0"/>
              <a:t>Question posées suivant le cycle de gestion </a:t>
            </a:r>
          </a:p>
          <a:p>
            <a:r>
              <a:rPr lang="fr-FR" dirty="0" smtClean="0"/>
              <a:t>Importance attribuée à l’évaluation des toutes les étapes du cycle de gestion : </a:t>
            </a:r>
            <a:r>
              <a:rPr lang="fr-FR" b="1" dirty="0" smtClean="0"/>
              <a:t>Contexte, planification, intrants,  Résultats et impacts</a:t>
            </a:r>
          </a:p>
          <a:p>
            <a:r>
              <a:rPr lang="fr-FR" dirty="0" smtClean="0"/>
              <a:t>Permet de comparer les </a:t>
            </a:r>
            <a:r>
              <a:rPr lang="fr-FR" dirty="0" err="1" smtClean="0"/>
              <a:t>Aps</a:t>
            </a:r>
            <a:endParaRPr lang="fr-FR" dirty="0" smtClean="0"/>
          </a:p>
          <a:p>
            <a:r>
              <a:rPr lang="fr-FR" dirty="0" smtClean="0"/>
              <a:t>Permet une gestion adaptative </a:t>
            </a:r>
          </a:p>
          <a:p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Quelques points faibles de l’outil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fr-FR" dirty="0" smtClean="0"/>
              <a:t>Pondération inadéquate pour certains indicateurs</a:t>
            </a:r>
          </a:p>
          <a:p>
            <a:r>
              <a:rPr lang="fr-FR" dirty="0" smtClean="0"/>
              <a:t>Indicateurs sur la gouvernance ne tiennent  pas en compte de toutes les partis prenantes à la gestion (communautés locales)  </a:t>
            </a: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3600" dirty="0" smtClean="0"/>
              <a:t>Opportunités de l’outil IMET à l’égard de la RDC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62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fr-FR" sz="4000" dirty="0" smtClean="0"/>
              <a:t>Possibilité de capitaliser les résultats IMET dans l’élaboration d’autres outils de planification</a:t>
            </a:r>
          </a:p>
          <a:p>
            <a:r>
              <a:rPr lang="fr-FR" sz="4000" dirty="0" smtClean="0"/>
              <a:t>Présence des coaches (formateurs) </a:t>
            </a:r>
          </a:p>
          <a:p>
            <a:r>
              <a:rPr lang="fr-FR" sz="4000" dirty="0" smtClean="0"/>
              <a:t>Hétérogénéité des types AP</a:t>
            </a:r>
          </a:p>
          <a:p>
            <a:pPr lvl="1"/>
            <a:r>
              <a:rPr lang="fr-FR" sz="4000" dirty="0" smtClean="0"/>
              <a:t>Parcs nationaux</a:t>
            </a:r>
          </a:p>
          <a:p>
            <a:pPr lvl="1"/>
            <a:r>
              <a:rPr lang="fr-FR" sz="4000" dirty="0" smtClean="0"/>
              <a:t>Réserve naturelles</a:t>
            </a:r>
          </a:p>
          <a:p>
            <a:pPr lvl="1"/>
            <a:r>
              <a:rPr lang="fr-FR" sz="4000" dirty="0" smtClean="0"/>
              <a:t>Réserve de biosphère</a:t>
            </a:r>
          </a:p>
          <a:p>
            <a:pPr lvl="1"/>
            <a:r>
              <a:rPr lang="fr-FR" sz="4000" dirty="0" smtClean="0"/>
              <a:t>Réserve communautaire</a:t>
            </a:r>
          </a:p>
          <a:p>
            <a:pPr lvl="1"/>
            <a:r>
              <a:rPr lang="fr-FR" sz="4000" dirty="0" smtClean="0"/>
              <a:t>Réserve scientifique </a:t>
            </a:r>
          </a:p>
          <a:p>
            <a:pPr lvl="1"/>
            <a:r>
              <a:rPr lang="fr-FR" sz="4000" dirty="0" smtClean="0"/>
              <a:t>Monument naturel</a:t>
            </a:r>
          </a:p>
          <a:p>
            <a:pPr lvl="1"/>
            <a:r>
              <a:rPr lang="fr-FR" sz="4000" dirty="0" smtClean="0"/>
              <a:t>Etc..</a:t>
            </a:r>
          </a:p>
          <a:p>
            <a:r>
              <a:rPr lang="fr-FR" sz="4000" dirty="0" err="1" smtClean="0"/>
              <a:t>Biopama</a:t>
            </a:r>
            <a:r>
              <a:rPr lang="fr-FR" sz="4000" dirty="0" smtClean="0"/>
              <a:t> Phase 2</a:t>
            </a:r>
          </a:p>
          <a:p>
            <a:pPr lvl="1"/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/>
          <a:lstStyle/>
          <a:p>
            <a:r>
              <a:rPr lang="fr-FR" dirty="0" smtClean="0"/>
              <a:t>MERCI DE VOTRE ATTENTION</a:t>
            </a: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http://www.radiookapi.net/sites/default/files/Rhinoceros-blanc-Garamba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1844825"/>
            <a:ext cx="6192687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But de présentation</a:t>
            </a:r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129614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fr-FR" b="1" dirty="0" smtClean="0"/>
              <a:t>Communiquer les résultats de la phase de collecte de donnée avec la version de </a:t>
            </a:r>
            <a:r>
              <a:rPr lang="fr-FR" b="1" smtClean="0"/>
              <a:t>l’offline IMET dans les AP de la RDC</a:t>
            </a:r>
            <a:endParaRPr lang="fr-FR" b="1" dirty="0" smtClean="0"/>
          </a:p>
          <a:p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1. Rappel </a:t>
            </a:r>
            <a:endParaRPr lang="fr-FR" sz="28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fr-FR" dirty="0" smtClean="0"/>
              <a:t>Phase test du formulaire (format Excel) </a:t>
            </a:r>
          </a:p>
          <a:p>
            <a:pPr lvl="1"/>
            <a:r>
              <a:rPr lang="fr-FR" dirty="0" smtClean="0"/>
              <a:t>Dans 4 </a:t>
            </a:r>
            <a:r>
              <a:rPr lang="fr-FR" dirty="0" err="1" smtClean="0"/>
              <a:t>Aps</a:t>
            </a:r>
            <a:r>
              <a:rPr lang="fr-FR" dirty="0" smtClean="0"/>
              <a:t> :</a:t>
            </a:r>
          </a:p>
          <a:p>
            <a:pPr lvl="2"/>
            <a:r>
              <a:rPr lang="fr-FR" dirty="0" smtClean="0"/>
              <a:t>Parc National de la </a:t>
            </a:r>
            <a:r>
              <a:rPr lang="fr-FR" dirty="0" err="1" smtClean="0"/>
              <a:t>Salonga</a:t>
            </a:r>
            <a:r>
              <a:rPr lang="fr-FR" dirty="0" smtClean="0"/>
              <a:t> (PNS)</a:t>
            </a:r>
          </a:p>
          <a:p>
            <a:pPr lvl="2"/>
            <a:r>
              <a:rPr lang="fr-FR" dirty="0" smtClean="0"/>
              <a:t>Parc National des Virunga (</a:t>
            </a:r>
            <a:r>
              <a:rPr lang="fr-FR" dirty="0" err="1" smtClean="0"/>
              <a:t>PNVi</a:t>
            </a:r>
            <a:r>
              <a:rPr lang="fr-FR" dirty="0" smtClean="0"/>
              <a:t>)</a:t>
            </a:r>
          </a:p>
          <a:p>
            <a:pPr lvl="2"/>
            <a:r>
              <a:rPr lang="fr-FR" dirty="0" smtClean="0"/>
              <a:t>Parc National des </a:t>
            </a:r>
            <a:r>
              <a:rPr lang="fr-FR" dirty="0" err="1" smtClean="0"/>
              <a:t>Kahuzi</a:t>
            </a:r>
            <a:r>
              <a:rPr lang="fr-FR" dirty="0" smtClean="0"/>
              <a:t>-</a:t>
            </a:r>
            <a:r>
              <a:rPr lang="fr-FR" dirty="0" err="1" smtClean="0"/>
              <a:t>Biege</a:t>
            </a:r>
            <a:r>
              <a:rPr lang="fr-FR" dirty="0" smtClean="0"/>
              <a:t> (PNKB) et</a:t>
            </a:r>
          </a:p>
          <a:p>
            <a:pPr lvl="2"/>
            <a:r>
              <a:rPr lang="fr-FR" dirty="0" smtClean="0"/>
              <a:t>Réserve Naturelle d’</a:t>
            </a:r>
            <a:r>
              <a:rPr lang="fr-FR" dirty="0" err="1" smtClean="0"/>
              <a:t>Itombwe</a:t>
            </a:r>
            <a:r>
              <a:rPr lang="fr-FR" dirty="0" smtClean="0"/>
              <a:t> (RNI)</a:t>
            </a:r>
          </a:p>
          <a:p>
            <a:pPr lvl="1"/>
            <a:r>
              <a:rPr lang="fr-FR" dirty="0" smtClean="0"/>
              <a:t>Objectif était de tester l’outil (le formulaire) et non l’efficacité de gestion en tant que tel</a:t>
            </a:r>
          </a:p>
          <a:p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1. Rappel </a:t>
            </a:r>
            <a:endParaRPr lang="fr-FR" sz="28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92500"/>
          </a:bodyPr>
          <a:lstStyle/>
          <a:p>
            <a:r>
              <a:rPr lang="fr-FR" dirty="0" smtClean="0"/>
              <a:t>Phase de consolidation de l’outil IMET (format Excel)</a:t>
            </a:r>
          </a:p>
          <a:p>
            <a:pPr lvl="1"/>
            <a:r>
              <a:rPr lang="fr-FR" dirty="0" smtClean="0"/>
              <a:t>Dans 3 </a:t>
            </a:r>
            <a:r>
              <a:rPr lang="fr-FR" dirty="0" err="1" smtClean="0"/>
              <a:t>Aps</a:t>
            </a:r>
            <a:r>
              <a:rPr lang="fr-FR" dirty="0" smtClean="0"/>
              <a:t> :</a:t>
            </a:r>
          </a:p>
          <a:p>
            <a:pPr lvl="2"/>
            <a:r>
              <a:rPr lang="fr-FR" dirty="0" smtClean="0"/>
              <a:t>Parc National de </a:t>
            </a:r>
            <a:r>
              <a:rPr lang="fr-FR" dirty="0" err="1" smtClean="0"/>
              <a:t>Kunde</a:t>
            </a:r>
            <a:r>
              <a:rPr lang="fr-FR" dirty="0" smtClean="0"/>
              <a:t> </a:t>
            </a:r>
            <a:r>
              <a:rPr lang="fr-FR" dirty="0" err="1" smtClean="0"/>
              <a:t>lungu</a:t>
            </a:r>
            <a:r>
              <a:rPr lang="fr-FR" dirty="0" smtClean="0"/>
              <a:t> (PNKL)</a:t>
            </a:r>
          </a:p>
          <a:p>
            <a:pPr lvl="2"/>
            <a:r>
              <a:rPr lang="fr-FR" dirty="0" smtClean="0"/>
              <a:t>Réserve Naturelle du triangle de la </a:t>
            </a:r>
            <a:r>
              <a:rPr lang="fr-FR" dirty="0" err="1" smtClean="0"/>
              <a:t>Ngiri</a:t>
            </a:r>
            <a:r>
              <a:rPr lang="fr-FR" dirty="0" smtClean="0"/>
              <a:t> (RNTN)</a:t>
            </a:r>
          </a:p>
          <a:p>
            <a:pPr lvl="2"/>
            <a:r>
              <a:rPr lang="fr-FR" dirty="0" smtClean="0"/>
              <a:t>Réserve Naturelle de Tumba </a:t>
            </a:r>
            <a:r>
              <a:rPr lang="fr-FR" dirty="0" err="1" smtClean="0"/>
              <a:t>Lediima</a:t>
            </a:r>
            <a:r>
              <a:rPr lang="fr-FR" dirty="0" smtClean="0"/>
              <a:t> (RNTL)</a:t>
            </a:r>
          </a:p>
          <a:p>
            <a:pPr lvl="1"/>
            <a:r>
              <a:rPr lang="fr-FR" dirty="0" smtClean="0"/>
              <a:t>Appropriation de l’outil IMET par l’ICCN</a:t>
            </a:r>
          </a:p>
          <a:p>
            <a:pPr lvl="1"/>
            <a:r>
              <a:rPr lang="fr-FR" dirty="0" smtClean="0"/>
              <a:t>Capitalisation des résultats par l’ICCN dans l’élaboration </a:t>
            </a:r>
            <a:r>
              <a:rPr lang="fr-FR" b="1" dirty="0" smtClean="0"/>
              <a:t>d’autres outils de planification opérationnelle </a:t>
            </a:r>
            <a:r>
              <a:rPr lang="fr-FR" dirty="0" smtClean="0"/>
              <a:t>notamment les Plans opérationnels annuels (PO) des sites concernés</a:t>
            </a:r>
          </a:p>
          <a:p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fr-FR" sz="2800" b="1" dirty="0" smtClean="0"/>
              <a:t>1. Rappel </a:t>
            </a:r>
            <a:endParaRPr lang="fr-FR" sz="28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Phase de collecte de donnée avec la version de l’offline IMET (campagne </a:t>
            </a:r>
            <a:r>
              <a:rPr lang="fr-FR" dirty="0" err="1" smtClean="0"/>
              <a:t>Biopama</a:t>
            </a:r>
            <a:r>
              <a:rPr lang="fr-FR" dirty="0" smtClean="0"/>
              <a:t>)</a:t>
            </a:r>
          </a:p>
          <a:p>
            <a:pPr lvl="1"/>
            <a:r>
              <a:rPr lang="fr-FR" dirty="0" err="1" smtClean="0"/>
              <a:t>Bcp</a:t>
            </a:r>
            <a:r>
              <a:rPr lang="fr-FR" dirty="0" smtClean="0"/>
              <a:t> des blocages en dépit de la </a:t>
            </a:r>
            <a:r>
              <a:rPr lang="fr-FR" b="1" dirty="0" smtClean="0"/>
              <a:t>signature du protocole</a:t>
            </a:r>
            <a:r>
              <a:rPr lang="fr-FR" dirty="0" smtClean="0"/>
              <a:t>, proposition du </a:t>
            </a:r>
            <a:r>
              <a:rPr lang="fr-FR" b="1" dirty="0" smtClean="0"/>
              <a:t>plan de travail </a:t>
            </a:r>
            <a:r>
              <a:rPr lang="fr-FR" dirty="0" smtClean="0"/>
              <a:t>plusieurs fois , envoie de la  </a:t>
            </a:r>
            <a:r>
              <a:rPr lang="fr-FR" b="1" dirty="0" smtClean="0"/>
              <a:t>facture</a:t>
            </a:r>
            <a:r>
              <a:rPr lang="fr-FR" dirty="0" smtClean="0"/>
              <a:t>,… </a:t>
            </a:r>
          </a:p>
          <a:p>
            <a:pPr lvl="1"/>
            <a:r>
              <a:rPr lang="fr-FR" dirty="0" smtClean="0"/>
              <a:t>Données collectées dans 1 </a:t>
            </a:r>
            <a:r>
              <a:rPr lang="fr-FR" dirty="0" err="1" smtClean="0"/>
              <a:t>Ap</a:t>
            </a:r>
            <a:r>
              <a:rPr lang="fr-FR" dirty="0" smtClean="0"/>
              <a:t>, soit le </a:t>
            </a:r>
            <a:r>
              <a:rPr lang="fr-FR" b="1" dirty="0" smtClean="0"/>
              <a:t>PNS</a:t>
            </a:r>
            <a:r>
              <a:rPr lang="fr-FR" dirty="0" smtClean="0"/>
              <a:t>, avec l’appui d’un de nos partenaires traditionnels dans le cadre de déterminer </a:t>
            </a:r>
            <a:r>
              <a:rPr lang="fr-FR" b="1" dirty="0" smtClean="0"/>
              <a:t>une Baseline </a:t>
            </a:r>
            <a:r>
              <a:rPr lang="fr-FR" dirty="0" smtClean="0"/>
              <a:t>avant le démarrage de la cogestion (ICCN et WWF)</a:t>
            </a:r>
          </a:p>
          <a:p>
            <a:pPr lvl="1"/>
            <a:r>
              <a:rPr lang="fr-FR" dirty="0" smtClean="0"/>
              <a:t>L’équipe des coaches RDC </a:t>
            </a:r>
            <a:r>
              <a:rPr lang="fr-FR" b="1" dirty="0" smtClean="0"/>
              <a:t>disposée à continuer la campagne en évaluer d’autres sites.</a:t>
            </a:r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476872"/>
          </a:xfrm>
        </p:spPr>
        <p:txBody>
          <a:bodyPr/>
          <a:lstStyle/>
          <a:p>
            <a:pPr algn="ctr">
              <a:buNone/>
            </a:pPr>
            <a:endParaRPr lang="fr-FR" dirty="0"/>
          </a:p>
          <a:p>
            <a:pPr algn="ctr">
              <a:buNone/>
            </a:pPr>
            <a:r>
              <a:rPr lang="fr-FR" b="1" dirty="0" smtClean="0"/>
              <a:t>	2. Présentation des Résultats de l’évaluation de l’efficacité de gestion au PNS (avec version </a:t>
            </a:r>
            <a:r>
              <a:rPr lang="fr-FR" b="1" dirty="0" err="1" smtClean="0"/>
              <a:t>IMEToffline</a:t>
            </a:r>
            <a:r>
              <a:rPr lang="fr-FR" b="1" dirty="0" smtClean="0"/>
              <a:t>)</a:t>
            </a:r>
          </a:p>
          <a:p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85010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Contexte de Gestion: 17 %</a:t>
            </a:r>
            <a:br>
              <a:rPr lang="fr-FR" dirty="0" smtClean="0"/>
            </a:br>
            <a:r>
              <a:rPr lang="fr-FR" dirty="0" smtClean="0"/>
              <a:t> 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half" idx="1"/>
          </p:nvPr>
        </p:nvGraphicFramePr>
        <p:xfrm>
          <a:off x="0" y="1196750"/>
          <a:ext cx="4572000" cy="5400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1888"/>
                <a:gridCol w="1075108"/>
                <a:gridCol w="635004"/>
              </a:tblGrid>
              <a:tr h="6635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solidFill>
                            <a:srgbClr val="000000"/>
                          </a:solidFill>
                          <a:latin typeface="Berlin Sans FB Demi" pitchFamily="34" charset="0"/>
                          <a:ea typeface="Times New Roman"/>
                          <a:cs typeface="Calibri"/>
                        </a:rPr>
                        <a:t>Gouvernance</a:t>
                      </a:r>
                      <a:endParaRPr lang="fr-FR" sz="1100" b="0" dirty="0"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baseline="0" dirty="0" smtClean="0">
                          <a:solidFill>
                            <a:schemeClr val="tx1"/>
                          </a:solidFill>
                        </a:rPr>
                        <a:t>37,5 </a:t>
                      </a:r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6635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solidFill>
                            <a:srgbClr val="000000"/>
                          </a:solidFill>
                          <a:latin typeface="Berlin Sans FB Demi" pitchFamily="34" charset="0"/>
                          <a:ea typeface="Times New Roman"/>
                          <a:cs typeface="Calibri"/>
                        </a:rPr>
                        <a:t>Classifications</a:t>
                      </a:r>
                      <a:endParaRPr lang="fr-FR" sz="1100" b="0" dirty="0">
                        <a:solidFill>
                          <a:srgbClr val="000000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93</a:t>
                      </a:r>
                      <a:r>
                        <a:rPr lang="fr-FR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6635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solidFill>
                            <a:srgbClr val="000000"/>
                          </a:solidFill>
                          <a:latin typeface="Berlin Sans FB Demi" pitchFamily="34" charset="0"/>
                          <a:ea typeface="Times New Roman"/>
                          <a:cs typeface="Calibri"/>
                        </a:rPr>
                        <a:t>Espèces clé</a:t>
                      </a:r>
                      <a:endParaRPr lang="fr-FR" sz="1100" b="0" dirty="0"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47 %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6635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solidFill>
                            <a:srgbClr val="000000"/>
                          </a:solidFill>
                          <a:latin typeface="Berlin Sans FB Demi" pitchFamily="34" charset="0"/>
                          <a:ea typeface="Times New Roman"/>
                          <a:cs typeface="Calibri"/>
                        </a:rPr>
                        <a:t>Habitats terrestres</a:t>
                      </a:r>
                      <a:endParaRPr lang="fr-FR" sz="1100" b="0" dirty="0"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49 %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6635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solidFill>
                            <a:srgbClr val="000000"/>
                          </a:solidFill>
                          <a:latin typeface="Berlin Sans FB Demi" pitchFamily="34" charset="0"/>
                          <a:ea typeface="Times New Roman"/>
                          <a:cs typeface="Calibri"/>
                        </a:rPr>
                        <a:t>Habitats marins</a:t>
                      </a:r>
                      <a:endParaRPr lang="fr-FR" sz="1100" b="0" dirty="0"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FF"/>
                    </a:solidFill>
                  </a:tcPr>
                </a:tc>
              </a:tr>
              <a:tr h="6635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solidFill>
                            <a:srgbClr val="000000"/>
                          </a:solidFill>
                          <a:latin typeface="Berlin Sans FB Demi" pitchFamily="34" charset="0"/>
                          <a:ea typeface="Times New Roman"/>
                          <a:cs typeface="Calibri"/>
                        </a:rPr>
                        <a:t>Services. Eco-systémiques</a:t>
                      </a:r>
                      <a:endParaRPr lang="fr-FR" sz="1100" b="0" dirty="0"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baseline="0" dirty="0" smtClean="0">
                          <a:solidFill>
                            <a:schemeClr val="tx1"/>
                          </a:solidFill>
                        </a:rPr>
                        <a:t>94 %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7559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latin typeface="Berlin Sans FB Demi" pitchFamily="34" charset="0"/>
                          <a:ea typeface="Times New Roman"/>
                          <a:cs typeface="Calibri"/>
                        </a:rPr>
                        <a:t>Contrainte ou soutien par l'environnement politique et civil externe</a:t>
                      </a:r>
                      <a:endParaRPr lang="fr-FR" sz="1100" b="0" dirty="0"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r>
                        <a:rPr lang="fr-FR" b="1" baseline="0" dirty="0" smtClean="0">
                          <a:solidFill>
                            <a:schemeClr val="tx1"/>
                          </a:solidFill>
                        </a:rPr>
                        <a:t> %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66351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0" dirty="0">
                          <a:latin typeface="Berlin Sans FB Demi" pitchFamily="34" charset="0"/>
                          <a:ea typeface="Times New Roman"/>
                          <a:cs typeface="Calibri"/>
                        </a:rPr>
                        <a:t>Menaces</a:t>
                      </a:r>
                      <a:endParaRPr lang="fr-FR" sz="1100" b="0" dirty="0"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-29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Espace réservé du contenu 9"/>
          <p:cNvGraphicFramePr>
            <a:graphicFrameLocks noGrp="1"/>
          </p:cNvGraphicFramePr>
          <p:nvPr>
            <p:ph sz="half" idx="2"/>
          </p:nvPr>
        </p:nvGraphicFramePr>
        <p:xfrm>
          <a:off x="4648200" y="1196752"/>
          <a:ext cx="4316289" cy="46989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8763"/>
                <a:gridCol w="1438763"/>
                <a:gridCol w="1438763"/>
              </a:tblGrid>
              <a:tr h="823987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Points forts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Valeurs  intermédiaire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Points faibles </a:t>
                      </a:r>
                      <a:endParaRPr lang="fr-F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3784525">
                <a:tc gridSpan="3">
                  <a:txBody>
                    <a:bodyPr/>
                    <a:lstStyle/>
                    <a:p>
                      <a:endParaRPr lang="fr-FR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Image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348880"/>
            <a:ext cx="410445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2114"/>
          </a:xfrm>
        </p:spPr>
        <p:txBody>
          <a:bodyPr/>
          <a:lstStyle/>
          <a:p>
            <a:r>
              <a:rPr lang="fr-FR" dirty="0" smtClean="0"/>
              <a:t>Planification : 62,3 %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half" idx="1"/>
          </p:nvPr>
        </p:nvGraphicFramePr>
        <p:xfrm>
          <a:off x="179511" y="2276873"/>
          <a:ext cx="4287990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2915"/>
                <a:gridCol w="923427"/>
                <a:gridCol w="471648"/>
              </a:tblGrid>
              <a:tr h="68464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Adéquation des dispositions législatives et réglementaires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61%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5707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Conception et Configuration de l’aire protégée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-5%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5707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Démarcation de l’aire protégée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63</a:t>
                      </a:r>
                      <a:r>
                        <a:rPr lang="fr-FR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%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65226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Plan de gestion</a:t>
                      </a:r>
                      <a:endParaRPr lang="fr-FR" sz="1100" b="1" dirty="0" smtClean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1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67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570732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Plan de travail</a:t>
                      </a:r>
                      <a:endParaRPr lang="fr-FR" sz="1100" b="1" dirty="0" smtClean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b="1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67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fr-FR" sz="1800" kern="1200" dirty="0">
                        <a:solidFill>
                          <a:srgbClr val="00B05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911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Times New Roman"/>
                        </a:rPr>
                        <a:t>Objectifs du</a:t>
                      </a:r>
                      <a:r>
                        <a:rPr lang="fr-FR" sz="1100" b="1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Times New Roman"/>
                        </a:rPr>
                        <a:t> Parc (indicateur, valeur de référence,…)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Espace réservé du contenu 6"/>
          <p:cNvGraphicFramePr>
            <a:graphicFrameLocks noGrp="1"/>
          </p:cNvGraphicFramePr>
          <p:nvPr>
            <p:ph sz="half" idx="2"/>
          </p:nvPr>
        </p:nvGraphicFramePr>
        <p:xfrm>
          <a:off x="4571999" y="1600200"/>
          <a:ext cx="4114800" cy="4261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7"/>
                <a:gridCol w="1519063"/>
                <a:gridCol w="1371600"/>
              </a:tblGrid>
              <a:tr h="676672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Points forts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Valeurs  intermédiaire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Points faibles </a:t>
                      </a:r>
                      <a:endParaRPr lang="fr-F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3584589">
                <a:tc gridSpan="3">
                  <a:txBody>
                    <a:bodyPr/>
                    <a:lstStyle/>
                    <a:p>
                      <a:endParaRPr lang="fr-FR" sz="9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564904"/>
            <a:ext cx="424847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922114"/>
          </a:xfrm>
        </p:spPr>
        <p:txBody>
          <a:bodyPr/>
          <a:lstStyle/>
          <a:p>
            <a:r>
              <a:rPr lang="fr-FR" dirty="0" smtClean="0"/>
              <a:t>Intrants : 37 %</a:t>
            </a:r>
            <a:endParaRPr lang="fr-FR" dirty="0"/>
          </a:p>
        </p:txBody>
      </p:sp>
      <p:graphicFrame>
        <p:nvGraphicFramePr>
          <p:cNvPr id="6" name="Espace réservé du contenu 5"/>
          <p:cNvGraphicFramePr>
            <a:graphicFrameLocks noGrp="1"/>
          </p:cNvGraphicFramePr>
          <p:nvPr>
            <p:ph sz="half" idx="1"/>
          </p:nvPr>
        </p:nvGraphicFramePr>
        <p:xfrm>
          <a:off x="251519" y="1268759"/>
          <a:ext cx="4464497" cy="511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893"/>
                <a:gridCol w="1130811"/>
                <a:gridCol w="615793"/>
              </a:tblGrid>
              <a:tr h="9130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Information de base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60</a:t>
                      </a:r>
                      <a:r>
                        <a:rPr lang="fr-FR" b="1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 </a:t>
                      </a:r>
                      <a:r>
                        <a:rPr lang="fr-FR" b="1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%</a:t>
                      </a:r>
                      <a:endParaRPr lang="fr-FR" b="1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1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9130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Personnel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71 %</a:t>
                      </a:r>
                      <a:endParaRPr lang="fr-FR" b="1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1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91307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Budget actuel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18</a:t>
                      </a:r>
                      <a:r>
                        <a:rPr lang="fr-FR" b="1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 </a:t>
                      </a:r>
                      <a:r>
                        <a:rPr lang="fr-FR" b="1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%</a:t>
                      </a:r>
                      <a:endParaRPr lang="fr-FR" b="1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1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9493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Sécurisation du budget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17 %</a:t>
                      </a:r>
                      <a:endParaRPr lang="fr-FR" b="1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1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</a:tr>
              <a:tr h="142401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chemeClr val="tx1"/>
                          </a:solidFill>
                          <a:latin typeface="Berlin Sans FB Demi" pitchFamily="34" charset="0"/>
                          <a:ea typeface="Calibri"/>
                          <a:cs typeface="Calibri"/>
                        </a:rPr>
                        <a:t>Infrastructures, équipements et installations</a:t>
                      </a:r>
                      <a:endParaRPr lang="fr-FR" sz="1100" b="1" dirty="0">
                        <a:solidFill>
                          <a:schemeClr val="tx1"/>
                        </a:solidFill>
                        <a:latin typeface="Berlin Sans FB Demi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b="1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18</a:t>
                      </a:r>
                      <a:r>
                        <a:rPr lang="fr-FR" b="1" baseline="0" dirty="0" smtClean="0">
                          <a:solidFill>
                            <a:schemeClr val="tx1"/>
                          </a:solidFill>
                          <a:latin typeface="Berlin Sans FB Demi" pitchFamily="34" charset="0"/>
                        </a:rPr>
                        <a:t> %</a:t>
                      </a:r>
                      <a:endParaRPr lang="fr-FR" b="1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b="1" dirty="0">
                        <a:solidFill>
                          <a:schemeClr val="tx1"/>
                        </a:solidFill>
                        <a:latin typeface="Berlin Sans FB Demi" pitchFamily="34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Espace réservé du contenu 6"/>
          <p:cNvGraphicFramePr>
            <a:graphicFrameLocks noGrp="1"/>
          </p:cNvGraphicFramePr>
          <p:nvPr>
            <p:ph sz="half" idx="2"/>
          </p:nvPr>
        </p:nvGraphicFramePr>
        <p:xfrm>
          <a:off x="4499992" y="1196752"/>
          <a:ext cx="4186809" cy="4824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5603"/>
                <a:gridCol w="1395603"/>
                <a:gridCol w="1395603"/>
              </a:tblGrid>
              <a:tr h="1148247"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Points forts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Valeurs  intermédiaires </a:t>
                      </a:r>
                      <a:endParaRPr lang="fr-FR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Calibri"/>
                        </a:rPr>
                        <a:t>Points faibles </a:t>
                      </a:r>
                      <a:endParaRPr lang="fr-FR" sz="18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3676289">
                <a:tc gridSpan="3">
                  <a:txBody>
                    <a:bodyPr/>
                    <a:lstStyle/>
                    <a:p>
                      <a:endParaRPr lang="fr-FR" sz="9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Imag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492896"/>
            <a:ext cx="424847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229720" cy="512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0"/>
            <a:ext cx="1843870" cy="4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709</TotalTime>
  <Words>666</Words>
  <Application>Microsoft Office PowerPoint</Application>
  <PresentationFormat>Affichage à l'écran (4:3)</PresentationFormat>
  <Paragraphs>142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« Atelier sur l’évaluation de la Phase Pilote du Programme BIOPAMA »   Douala du 23 au 24 Janvier 2017  </vt:lpstr>
      <vt:lpstr>But de présentation </vt:lpstr>
      <vt:lpstr>1. Rappel </vt:lpstr>
      <vt:lpstr>1. Rappel </vt:lpstr>
      <vt:lpstr>1. Rappel </vt:lpstr>
      <vt:lpstr> </vt:lpstr>
      <vt:lpstr> Contexte de Gestion: 17 %  </vt:lpstr>
      <vt:lpstr>Planification : 62,3 %</vt:lpstr>
      <vt:lpstr>Intrants : 37 %</vt:lpstr>
      <vt:lpstr>Processus: 34 % </vt:lpstr>
      <vt:lpstr>Résultats : 50 %</vt:lpstr>
      <vt:lpstr>Effets/Impacts : 25 %</vt:lpstr>
      <vt:lpstr>Pression et menaces </vt:lpstr>
      <vt:lpstr>Quelques points forts  de l’outils </vt:lpstr>
      <vt:lpstr>Quelques points faibles de l’outil </vt:lpstr>
      <vt:lpstr>Opportunités de l’outil IMET à l’égard de la RDC</vt:lpstr>
      <vt:lpstr>MERCI DE VOTRE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ZABITI</dc:creator>
  <cp:lastModifiedBy>ZABITI</cp:lastModifiedBy>
  <cp:revision>70</cp:revision>
  <dcterms:created xsi:type="dcterms:W3CDTF">2015-04-08T12:40:33Z</dcterms:created>
  <dcterms:modified xsi:type="dcterms:W3CDTF">2017-01-23T10:31:52Z</dcterms:modified>
</cp:coreProperties>
</file>